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x="18288000" cy="10287000"/>
  <p:notesSz cx="6858000" cy="9144000"/>
  <p:embeddedFontLst>
    <p:embeddedFont>
      <p:font typeface="Poppins" charset="1" panose="00000500000000000000"/>
      <p:regular r:id="rId33"/>
    </p:embeddedFont>
    <p:embeddedFont>
      <p:font typeface="Garet Bold" charset="1" panose="00000000000000000000"/>
      <p:regular r:id="rId34"/>
    </p:embeddedFont>
    <p:embeddedFont>
      <p:font typeface="Garet" charset="1" panose="00000000000000000000"/>
      <p:regular r:id="rId35"/>
    </p:embeddedFont>
    <p:embeddedFont>
      <p:font typeface="Open Sans Bold" charset="1" panose="020B0806030504020204"/>
      <p:regular r:id="rId36"/>
    </p:embeddedFont>
    <p:embeddedFont>
      <p:font typeface="Open Sans" charset="1" panose="020B0606030504020204"/>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svg>
</file>

<file path=ppt/media/image5.pn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 Id="rId6" Target="../media/image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5.png" Type="http://schemas.openxmlformats.org/officeDocument/2006/relationships/image"/><Relationship Id="rId6" Target="../media/image1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5.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5.png" Type="http://schemas.openxmlformats.org/officeDocument/2006/relationships/image"/><Relationship Id="rId7" Target="../media/image14.png" Type="http://schemas.openxmlformats.org/officeDocument/2006/relationships/image"/><Relationship Id="rId8" Target="../media/image16.png" Type="http://schemas.openxmlformats.org/officeDocument/2006/relationships/image"/><Relationship Id="rId9" Target="../media/image1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5.png" Type="http://schemas.openxmlformats.org/officeDocument/2006/relationships/image"/><Relationship Id="rId6" Target="../media/image14.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5.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8.png" Type="http://schemas.openxmlformats.org/officeDocument/2006/relationships/image"/><Relationship Id="rId11" Target="../media/image19.png" Type="http://schemas.openxmlformats.org/officeDocument/2006/relationships/image"/><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5.png" Type="http://schemas.openxmlformats.org/officeDocument/2006/relationships/image"/><Relationship Id="rId6" Target="../media/image14.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5.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5.png" Type="http://schemas.openxmlformats.org/officeDocument/2006/relationships/image"/><Relationship Id="rId6" Target="../media/image14.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5.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1.png" Type="http://schemas.openxmlformats.org/officeDocument/2006/relationships/image"/><Relationship Id="rId11" Target="../media/image22.png" Type="http://schemas.openxmlformats.org/officeDocument/2006/relationships/image"/><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5.png" Type="http://schemas.openxmlformats.org/officeDocument/2006/relationships/image"/><Relationship Id="rId6" Target="../media/image14.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3.png" Type="http://schemas.openxmlformats.org/officeDocument/2006/relationships/image"/><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5.png" Type="http://schemas.openxmlformats.org/officeDocument/2006/relationships/image"/><Relationship Id="rId6" Target="../media/image14.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5.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4.png" Type="http://schemas.openxmlformats.org/officeDocument/2006/relationships/image"/><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5.png" Type="http://schemas.openxmlformats.org/officeDocument/2006/relationships/image"/><Relationship Id="rId6" Target="../media/image14.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5.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5.png" Type="http://schemas.openxmlformats.org/officeDocument/2006/relationships/image"/><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5.png" Type="http://schemas.openxmlformats.org/officeDocument/2006/relationships/image"/><Relationship Id="rId6" Target="../media/image14.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5.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6.png" Type="http://schemas.openxmlformats.org/officeDocument/2006/relationships/image"/><Relationship Id="rId11" Target="../media/image27.png" Type="http://schemas.openxmlformats.org/officeDocument/2006/relationships/image"/><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5.png" Type="http://schemas.openxmlformats.org/officeDocument/2006/relationships/image"/><Relationship Id="rId6" Target="../media/image14.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5.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8.png" Type="http://schemas.openxmlformats.org/officeDocument/2006/relationships/image"/><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5.png" Type="http://schemas.openxmlformats.org/officeDocument/2006/relationships/image"/><Relationship Id="rId6" Target="../media/image14.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5.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9.png" Type="http://schemas.openxmlformats.org/officeDocument/2006/relationships/image"/><Relationship Id="rId11" Target="../embeddings/oleObject1.bin" Type="http://schemas.openxmlformats.org/officeDocument/2006/relationships/oleObject"/><Relationship Id="rId2" Target="../media/image10.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5.png" Type="http://schemas.openxmlformats.org/officeDocument/2006/relationships/image"/><Relationship Id="rId6" Target="../media/image14.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5.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0.png" Type="http://schemas.openxmlformats.org/officeDocument/2006/relationships/image"/><Relationship Id="rId4" Target="../embeddings/oleObject2.bin" Type="http://schemas.openxmlformats.org/officeDocument/2006/relationships/oleObject"/></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5.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5.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true" flipV="false" rot="1374553">
            <a:off x="-3009618" y="5893516"/>
            <a:ext cx="11894220" cy="5734005"/>
          </a:xfrm>
          <a:custGeom>
            <a:avLst/>
            <a:gdLst/>
            <a:ahLst/>
            <a:cxnLst/>
            <a:rect r="r" b="b" t="t" l="l"/>
            <a:pathLst>
              <a:path h="5734005" w="11894220">
                <a:moveTo>
                  <a:pt x="11894220" y="0"/>
                </a:moveTo>
                <a:lnTo>
                  <a:pt x="0" y="0"/>
                </a:lnTo>
                <a:lnTo>
                  <a:pt x="0" y="5734006"/>
                </a:lnTo>
                <a:lnTo>
                  <a:pt x="11894220" y="5734006"/>
                </a:lnTo>
                <a:lnTo>
                  <a:pt x="11894220" y="0"/>
                </a:lnTo>
                <a:close/>
              </a:path>
            </a:pathLst>
          </a:custGeom>
          <a:blipFill>
            <a:blip r:embed="rId2"/>
            <a:stretch>
              <a:fillRect l="0" t="0" r="0" b="0"/>
            </a:stretch>
          </a:blipFill>
        </p:spPr>
      </p:sp>
      <p:sp>
        <p:nvSpPr>
          <p:cNvPr name="Freeform 3" id="3"/>
          <p:cNvSpPr/>
          <p:nvPr/>
        </p:nvSpPr>
        <p:spPr>
          <a:xfrm flipH="false" flipV="false" rot="2927248">
            <a:off x="-7599215" y="8417688"/>
            <a:ext cx="12739531" cy="4495993"/>
          </a:xfrm>
          <a:custGeom>
            <a:avLst/>
            <a:gdLst/>
            <a:ahLst/>
            <a:cxnLst/>
            <a:rect r="r" b="b" t="t" l="l"/>
            <a:pathLst>
              <a:path h="4495993" w="12739531">
                <a:moveTo>
                  <a:pt x="0" y="0"/>
                </a:moveTo>
                <a:lnTo>
                  <a:pt x="12739531" y="0"/>
                </a:lnTo>
                <a:lnTo>
                  <a:pt x="12739531" y="4495993"/>
                </a:lnTo>
                <a:lnTo>
                  <a:pt x="0" y="4495993"/>
                </a:lnTo>
                <a:lnTo>
                  <a:pt x="0" y="0"/>
                </a:lnTo>
                <a:close/>
              </a:path>
            </a:pathLst>
          </a:custGeom>
          <a:blipFill>
            <a:blip r:embed="rId3"/>
            <a:stretch>
              <a:fillRect l="0" t="0" r="0" b="0"/>
            </a:stretch>
          </a:blipFill>
        </p:spPr>
      </p:sp>
      <p:sp>
        <p:nvSpPr>
          <p:cNvPr name="TextBox 4" id="4"/>
          <p:cNvSpPr txBox="true"/>
          <p:nvPr/>
        </p:nvSpPr>
        <p:spPr>
          <a:xfrm rot="0">
            <a:off x="3379966" y="6230892"/>
            <a:ext cx="8023350" cy="1723263"/>
          </a:xfrm>
          <a:prstGeom prst="rect">
            <a:avLst/>
          </a:prstGeom>
        </p:spPr>
        <p:txBody>
          <a:bodyPr anchor="t" rtlCol="false" tIns="0" lIns="0" bIns="0" rIns="0">
            <a:spAutoFit/>
          </a:bodyPr>
          <a:lstStyle/>
          <a:p>
            <a:pPr algn="l">
              <a:lnSpc>
                <a:spcPts val="2751"/>
              </a:lnSpc>
            </a:pPr>
            <a:r>
              <a:rPr lang="en-US" sz="2100">
                <a:solidFill>
                  <a:srgbClr val="FFFFFF"/>
                </a:solidFill>
                <a:latin typeface="Poppins"/>
                <a:ea typeface="Poppins"/>
                <a:cs typeface="Poppins"/>
                <a:sym typeface="Poppins"/>
              </a:rPr>
              <a:t>Grupo:</a:t>
            </a:r>
          </a:p>
          <a:p>
            <a:pPr algn="l" marL="453390" indent="-226695" lvl="1">
              <a:lnSpc>
                <a:spcPts val="2751"/>
              </a:lnSpc>
              <a:buFont typeface="Arial"/>
              <a:buChar char="•"/>
            </a:pPr>
            <a:r>
              <a:rPr lang="en-US" sz="2100">
                <a:solidFill>
                  <a:srgbClr val="FFFFFF"/>
                </a:solidFill>
                <a:latin typeface="Poppins"/>
                <a:ea typeface="Poppins"/>
                <a:cs typeface="Poppins"/>
                <a:sym typeface="Poppins"/>
              </a:rPr>
              <a:t>Izabela Cecilia Silva Barbosa</a:t>
            </a:r>
          </a:p>
          <a:p>
            <a:pPr algn="l" marL="453390" indent="-226695" lvl="1">
              <a:lnSpc>
                <a:spcPts val="2751"/>
              </a:lnSpc>
              <a:buFont typeface="Arial"/>
              <a:buChar char="•"/>
            </a:pPr>
            <a:r>
              <a:rPr lang="en-US" sz="2100">
                <a:solidFill>
                  <a:srgbClr val="FFFFFF"/>
                </a:solidFill>
                <a:latin typeface="Poppins"/>
                <a:ea typeface="Poppins"/>
                <a:cs typeface="Poppins"/>
                <a:sym typeface="Poppins"/>
              </a:rPr>
              <a:t> Lucas Machado de Oliveira Andrade </a:t>
            </a:r>
          </a:p>
          <a:p>
            <a:pPr algn="l" marL="453390" indent="-226695" lvl="1">
              <a:lnSpc>
                <a:spcPts val="2751"/>
              </a:lnSpc>
              <a:buFont typeface="Arial"/>
              <a:buChar char="•"/>
            </a:pPr>
            <a:r>
              <a:rPr lang="en-US" sz="2100">
                <a:solidFill>
                  <a:srgbClr val="FFFFFF"/>
                </a:solidFill>
                <a:latin typeface="Poppins"/>
                <a:ea typeface="Poppins"/>
                <a:cs typeface="Poppins"/>
                <a:sym typeface="Poppins"/>
              </a:rPr>
              <a:t>Mariana Eliza Alves Costa</a:t>
            </a:r>
          </a:p>
          <a:p>
            <a:pPr algn="l" marL="453390" indent="-226695" lvl="1">
              <a:lnSpc>
                <a:spcPts val="2751"/>
              </a:lnSpc>
              <a:buFont typeface="Arial"/>
              <a:buChar char="•"/>
            </a:pPr>
            <a:r>
              <a:rPr lang="en-US" sz="2100">
                <a:solidFill>
                  <a:srgbClr val="FFFFFF"/>
                </a:solidFill>
                <a:latin typeface="Poppins"/>
                <a:ea typeface="Poppins"/>
                <a:cs typeface="Poppins"/>
                <a:sym typeface="Poppins"/>
              </a:rPr>
              <a:t>Vitor Fernandes de Souza ​</a:t>
            </a:r>
          </a:p>
        </p:txBody>
      </p:sp>
      <p:sp>
        <p:nvSpPr>
          <p:cNvPr name="Freeform 5" id="5"/>
          <p:cNvSpPr/>
          <p:nvPr/>
        </p:nvSpPr>
        <p:spPr>
          <a:xfrm flipH="false" flipV="false" rot="0">
            <a:off x="11403317" y="5358710"/>
            <a:ext cx="5855983" cy="4652845"/>
          </a:xfrm>
          <a:custGeom>
            <a:avLst/>
            <a:gdLst/>
            <a:ahLst/>
            <a:cxnLst/>
            <a:rect r="r" b="b" t="t" l="l"/>
            <a:pathLst>
              <a:path h="4652845" w="5855983">
                <a:moveTo>
                  <a:pt x="0" y="0"/>
                </a:moveTo>
                <a:lnTo>
                  <a:pt x="5855983" y="0"/>
                </a:lnTo>
                <a:lnTo>
                  <a:pt x="5855983" y="4652845"/>
                </a:lnTo>
                <a:lnTo>
                  <a:pt x="0" y="46528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2638713" y="1577913"/>
            <a:ext cx="11249567" cy="3583305"/>
          </a:xfrm>
          <a:prstGeom prst="rect">
            <a:avLst/>
          </a:prstGeom>
        </p:spPr>
        <p:txBody>
          <a:bodyPr anchor="t" rtlCol="false" tIns="0" lIns="0" bIns="0" rIns="0">
            <a:spAutoFit/>
          </a:bodyPr>
          <a:lstStyle/>
          <a:p>
            <a:pPr algn="l">
              <a:lnSpc>
                <a:spcPts val="9360"/>
              </a:lnSpc>
            </a:pPr>
            <a:r>
              <a:rPr lang="en-US" sz="9000" spc="-567" b="true">
                <a:solidFill>
                  <a:srgbClr val="FFFFFF"/>
                </a:solidFill>
                <a:latin typeface="Garet Bold"/>
                <a:ea typeface="Garet Bold"/>
                <a:cs typeface="Garet Bold"/>
                <a:sym typeface="Garet Bold"/>
              </a:rPr>
              <a:t>Características </a:t>
            </a:r>
          </a:p>
          <a:p>
            <a:pPr algn="l">
              <a:lnSpc>
                <a:spcPts val="9360"/>
              </a:lnSpc>
            </a:pPr>
            <a:r>
              <a:rPr lang="en-US" sz="9000" spc="-567" b="true">
                <a:solidFill>
                  <a:srgbClr val="FFFFFF"/>
                </a:solidFill>
                <a:latin typeface="Garet Bold"/>
                <a:ea typeface="Garet Bold"/>
                <a:cs typeface="Garet Bold"/>
                <a:sym typeface="Garet Bold"/>
              </a:rPr>
              <a:t>de repositórios populares​</a:t>
            </a:r>
          </a:p>
        </p:txBody>
      </p:sp>
      <p:sp>
        <p:nvSpPr>
          <p:cNvPr name="TextBox 7" id="7"/>
          <p:cNvSpPr txBox="true"/>
          <p:nvPr/>
        </p:nvSpPr>
        <p:spPr>
          <a:xfrm rot="0">
            <a:off x="14339416" y="2682683"/>
            <a:ext cx="4200724" cy="615445"/>
          </a:xfrm>
          <a:prstGeom prst="rect">
            <a:avLst/>
          </a:prstGeom>
        </p:spPr>
        <p:txBody>
          <a:bodyPr anchor="t" rtlCol="false" tIns="0" lIns="0" bIns="0" rIns="0">
            <a:spAutoFit/>
          </a:bodyPr>
          <a:lstStyle/>
          <a:p>
            <a:pPr algn="ctr">
              <a:lnSpc>
                <a:spcPts val="965"/>
              </a:lnSpc>
              <a:spcBef>
                <a:spcPct val="0"/>
              </a:spcBef>
            </a:pPr>
            <a:r>
              <a:rPr lang="en-US" sz="927" spc="-58">
                <a:solidFill>
                  <a:srgbClr val="FFFFFF"/>
                </a:solidFill>
                <a:latin typeface="Garet"/>
                <a:ea typeface="Garet"/>
                <a:cs typeface="Garet"/>
                <a:sym typeface="Garet"/>
              </a:rPr>
              <a:t>O cenário atual de desenvolvimento de software demanda evidências empíricas para apoiar a tomada de decisões. Neste contexto, realizamos uma investigação sistemática sobre práticas de desenvolvimento, utilizando métodos científicos para coletar e analisar dados relevantes para a comunidade de engenharia de software.</a:t>
            </a:r>
          </a:p>
        </p:txBody>
      </p:sp>
      <p:sp>
        <p:nvSpPr>
          <p:cNvPr name="Freeform 8" id="8"/>
          <p:cNvSpPr/>
          <p:nvPr/>
        </p:nvSpPr>
        <p:spPr>
          <a:xfrm flipH="false" flipV="false" rot="0">
            <a:off x="13538595" y="-825496"/>
            <a:ext cx="5802366" cy="5623460"/>
          </a:xfrm>
          <a:custGeom>
            <a:avLst/>
            <a:gdLst/>
            <a:ahLst/>
            <a:cxnLst/>
            <a:rect r="r" b="b" t="t" l="l"/>
            <a:pathLst>
              <a:path h="5623460" w="5802366">
                <a:moveTo>
                  <a:pt x="0" y="0"/>
                </a:moveTo>
                <a:lnTo>
                  <a:pt x="5802366" y="0"/>
                </a:lnTo>
                <a:lnTo>
                  <a:pt x="5802366" y="5623460"/>
                </a:lnTo>
                <a:lnTo>
                  <a:pt x="0" y="5623460"/>
                </a:lnTo>
                <a:lnTo>
                  <a:pt x="0" y="0"/>
                </a:lnTo>
                <a:close/>
              </a:path>
            </a:pathLst>
          </a:custGeom>
          <a:blipFill>
            <a:blip r:embed="rId6"/>
            <a:stretch>
              <a:fillRect l="0" t="0" r="0" b="0"/>
            </a:stretch>
          </a:blipFill>
        </p:spPr>
      </p:sp>
      <p:grpSp>
        <p:nvGrpSpPr>
          <p:cNvPr name="Group 9" id="9"/>
          <p:cNvGrpSpPr/>
          <p:nvPr/>
        </p:nvGrpSpPr>
        <p:grpSpPr>
          <a:xfrm rot="0">
            <a:off x="-2772499" y="0"/>
            <a:ext cx="3086100" cy="10500699"/>
            <a:chOff x="0" y="0"/>
            <a:chExt cx="812800" cy="2765616"/>
          </a:xfrm>
        </p:grpSpPr>
        <p:sp>
          <p:nvSpPr>
            <p:cNvPr name="Freeform 10" id="10"/>
            <p:cNvSpPr/>
            <p:nvPr/>
          </p:nvSpPr>
          <p:spPr>
            <a:xfrm flipH="false" flipV="false" rot="0">
              <a:off x="0" y="0"/>
              <a:ext cx="812800" cy="2765616"/>
            </a:xfrm>
            <a:custGeom>
              <a:avLst/>
              <a:gdLst/>
              <a:ahLst/>
              <a:cxnLst/>
              <a:rect r="r" b="b" t="t" l="l"/>
              <a:pathLst>
                <a:path h="2765616" w="812800">
                  <a:moveTo>
                    <a:pt x="0" y="0"/>
                  </a:moveTo>
                  <a:lnTo>
                    <a:pt x="812800" y="0"/>
                  </a:lnTo>
                  <a:lnTo>
                    <a:pt x="812800" y="2765616"/>
                  </a:lnTo>
                  <a:lnTo>
                    <a:pt x="0" y="2765616"/>
                  </a:lnTo>
                  <a:close/>
                </a:path>
              </a:pathLst>
            </a:custGeom>
            <a:solidFill>
              <a:srgbClr val="1E00FD"/>
            </a:solidFill>
          </p:spPr>
        </p:sp>
        <p:sp>
          <p:nvSpPr>
            <p:cNvPr name="TextBox 11" id="11"/>
            <p:cNvSpPr txBox="true"/>
            <p:nvPr/>
          </p:nvSpPr>
          <p:spPr>
            <a:xfrm>
              <a:off x="0" y="-38100"/>
              <a:ext cx="812800" cy="2803716"/>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15238330" y="1756701"/>
            <a:ext cx="2778999" cy="506691"/>
          </a:xfrm>
          <a:prstGeom prst="rect">
            <a:avLst/>
          </a:prstGeom>
        </p:spPr>
        <p:txBody>
          <a:bodyPr anchor="t" rtlCol="false" tIns="0" lIns="0" bIns="0" rIns="0">
            <a:spAutoFit/>
          </a:bodyPr>
          <a:lstStyle/>
          <a:p>
            <a:pPr algn="l">
              <a:lnSpc>
                <a:spcPts val="3787"/>
              </a:lnSpc>
            </a:pPr>
            <a:r>
              <a:rPr lang="en-US" sz="3641" spc="-229" b="true">
                <a:solidFill>
                  <a:srgbClr val="FFFFFF"/>
                </a:solidFill>
                <a:latin typeface="Garet Bold"/>
                <a:ea typeface="Garet Bold"/>
                <a:cs typeface="Garet Bold"/>
                <a:sym typeface="Garet Bold"/>
              </a:rPr>
              <a:t>Introdução</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13405072" y="-990792"/>
            <a:ext cx="5777535" cy="5618653"/>
          </a:xfrm>
          <a:custGeom>
            <a:avLst/>
            <a:gdLst/>
            <a:ahLst/>
            <a:cxnLst/>
            <a:rect r="r" b="b" t="t" l="l"/>
            <a:pathLst>
              <a:path h="5618653" w="5777535">
                <a:moveTo>
                  <a:pt x="0" y="0"/>
                </a:moveTo>
                <a:lnTo>
                  <a:pt x="5777536" y="0"/>
                </a:lnTo>
                <a:lnTo>
                  <a:pt x="5777536" y="5618654"/>
                </a:lnTo>
                <a:lnTo>
                  <a:pt x="0" y="5618654"/>
                </a:lnTo>
                <a:lnTo>
                  <a:pt x="0" y="0"/>
                </a:lnTo>
                <a:close/>
              </a:path>
            </a:pathLst>
          </a:custGeom>
          <a:blipFill>
            <a:blip r:embed="rId2"/>
            <a:stretch>
              <a:fillRect l="0" t="0" r="0" b="0"/>
            </a:stretch>
          </a:blipFill>
        </p:spPr>
      </p:sp>
      <p:sp>
        <p:nvSpPr>
          <p:cNvPr name="TextBox 3" id="3"/>
          <p:cNvSpPr txBox="true"/>
          <p:nvPr/>
        </p:nvSpPr>
        <p:spPr>
          <a:xfrm rot="0">
            <a:off x="443954" y="610078"/>
            <a:ext cx="16815346" cy="3670300"/>
          </a:xfrm>
          <a:prstGeom prst="rect">
            <a:avLst/>
          </a:prstGeom>
        </p:spPr>
        <p:txBody>
          <a:bodyPr anchor="t" rtlCol="false" tIns="0" lIns="0" bIns="0" rIns="0">
            <a:spAutoFit/>
          </a:bodyPr>
          <a:lstStyle/>
          <a:p>
            <a:pPr algn="ctr">
              <a:lnSpc>
                <a:spcPts val="9799"/>
              </a:lnSpc>
              <a:spcBef>
                <a:spcPct val="0"/>
              </a:spcBef>
            </a:pPr>
            <a:r>
              <a:rPr lang="en-US" b="true" sz="6999">
                <a:solidFill>
                  <a:srgbClr val="FFFFFF"/>
                </a:solidFill>
                <a:latin typeface="Open Sans Bold"/>
                <a:ea typeface="Open Sans Bold"/>
                <a:cs typeface="Open Sans Bold"/>
                <a:sym typeface="Open Sans Bold"/>
              </a:rPr>
              <a:t>RQ 06. Sistemas populares possuem ​</a:t>
            </a:r>
          </a:p>
          <a:p>
            <a:pPr algn="ctr">
              <a:lnSpc>
                <a:spcPts val="9799"/>
              </a:lnSpc>
              <a:spcBef>
                <a:spcPct val="0"/>
              </a:spcBef>
            </a:pPr>
            <a:r>
              <a:rPr lang="en-US" b="true" sz="6999">
                <a:solidFill>
                  <a:srgbClr val="FFFFFF"/>
                </a:solidFill>
                <a:latin typeface="Open Sans Bold"/>
                <a:ea typeface="Open Sans Bold"/>
                <a:cs typeface="Open Sans Bold"/>
                <a:sym typeface="Open Sans Bold"/>
              </a:rPr>
              <a:t>um alto percentual de issues fechadas?​</a:t>
            </a:r>
          </a:p>
        </p:txBody>
      </p:sp>
      <p:sp>
        <p:nvSpPr>
          <p:cNvPr name="TextBox 4" id="4"/>
          <p:cNvSpPr txBox="true"/>
          <p:nvPr/>
        </p:nvSpPr>
        <p:spPr>
          <a:xfrm rot="0">
            <a:off x="2664619" y="4564372"/>
            <a:ext cx="12958762" cy="5143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Métrica: razão entre número de issues fechadas pelo total de issues ​</a:t>
            </a:r>
          </a:p>
        </p:txBody>
      </p:sp>
      <p:sp>
        <p:nvSpPr>
          <p:cNvPr name="TextBox 5" id="5"/>
          <p:cNvSpPr txBox="true"/>
          <p:nvPr/>
        </p:nvSpPr>
        <p:spPr>
          <a:xfrm rot="0">
            <a:off x="1529960" y="5354947"/>
            <a:ext cx="15228079" cy="4323025"/>
          </a:xfrm>
          <a:prstGeom prst="rect">
            <a:avLst/>
          </a:prstGeom>
        </p:spPr>
        <p:txBody>
          <a:bodyPr anchor="t" rtlCol="false" tIns="0" lIns="0" bIns="0" rIns="0">
            <a:spAutoFit/>
          </a:bodyPr>
          <a:lstStyle/>
          <a:p>
            <a:pPr algn="l" marL="760661" indent="-380331" lvl="1">
              <a:lnSpc>
                <a:spcPts val="4932"/>
              </a:lnSpc>
              <a:buFont typeface="Arial"/>
              <a:buChar char="•"/>
            </a:pPr>
            <a:r>
              <a:rPr lang="en-US" sz="3523">
                <a:solidFill>
                  <a:srgbClr val="FFFFFF"/>
                </a:solidFill>
                <a:latin typeface="Open Sans"/>
                <a:ea typeface="Open Sans"/>
                <a:cs typeface="Open Sans"/>
                <a:sym typeface="Open Sans"/>
              </a:rPr>
              <a:t>Uma taxa, acima da média da amostra, de issues fechadas indica que o projeto é bem gerenciado e bugs são resolvidos de forma eficiente. ​</a:t>
            </a:r>
          </a:p>
          <a:p>
            <a:pPr algn="l" marL="760661" indent="-380331" lvl="1">
              <a:lnSpc>
                <a:spcPts val="4932"/>
              </a:lnSpc>
              <a:buFont typeface="Arial"/>
              <a:buChar char="•"/>
            </a:pPr>
            <a:r>
              <a:rPr lang="en-US" sz="3523">
                <a:solidFill>
                  <a:srgbClr val="FFFFFF"/>
                </a:solidFill>
                <a:latin typeface="Open Sans"/>
                <a:ea typeface="Open Sans"/>
                <a:cs typeface="Open Sans"/>
                <a:sym typeface="Open Sans"/>
              </a:rPr>
              <a:t>Isso demonstra confiabilidade para a comunidade. ​</a:t>
            </a:r>
          </a:p>
          <a:p>
            <a:pPr algn="l" marL="760661" indent="-380331" lvl="1">
              <a:lnSpc>
                <a:spcPts val="4932"/>
              </a:lnSpc>
              <a:buFont typeface="Arial"/>
              <a:buChar char="•"/>
            </a:pPr>
            <a:r>
              <a:rPr lang="en-US" sz="3523">
                <a:solidFill>
                  <a:srgbClr val="FFFFFF"/>
                </a:solidFill>
                <a:latin typeface="Open Sans"/>
                <a:ea typeface="Open Sans"/>
                <a:cs typeface="Open Sans"/>
                <a:sym typeface="Open Sans"/>
              </a:rPr>
              <a:t>Espera-se que a maioria dos repositórios populares tenha um percentual acima da média de issues fechadas, mostrando que são reativos às demandas dos usuários.</a:t>
            </a:r>
          </a:p>
        </p:txBody>
      </p:sp>
      <p:sp>
        <p:nvSpPr>
          <p:cNvPr name="Freeform 6" id="6"/>
          <p:cNvSpPr/>
          <p:nvPr/>
        </p:nvSpPr>
        <p:spPr>
          <a:xfrm flipH="false" flipV="false" rot="0">
            <a:off x="-5938608" y="6590116"/>
            <a:ext cx="9065778" cy="8229600"/>
          </a:xfrm>
          <a:custGeom>
            <a:avLst/>
            <a:gdLst/>
            <a:ahLst/>
            <a:cxnLst/>
            <a:rect r="r" b="b" t="t" l="l"/>
            <a:pathLst>
              <a:path h="8229600" w="9065778">
                <a:moveTo>
                  <a:pt x="0" y="0"/>
                </a:moveTo>
                <a:lnTo>
                  <a:pt x="9065778" y="0"/>
                </a:lnTo>
                <a:lnTo>
                  <a:pt x="9065778" y="8229600"/>
                </a:lnTo>
                <a:lnTo>
                  <a:pt x="0" y="8229600"/>
                </a:lnTo>
                <a:lnTo>
                  <a:pt x="0" y="0"/>
                </a:lnTo>
                <a:close/>
              </a:path>
            </a:pathLst>
          </a:custGeom>
          <a:blipFill>
            <a:blip r:embed="rId3"/>
            <a:stretch>
              <a:fillRect l="0" t="-2647" r="0" b="-2647"/>
            </a:stretch>
          </a:blipFill>
        </p:spPr>
      </p:sp>
    </p:spTree>
  </p:cSld>
  <p:clrMapOvr>
    <a:masterClrMapping/>
  </p:clrMapOvr>
  <p:transition spd="fast">
    <p:fade/>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3086100" cy="10684581"/>
            <a:chOff x="0" y="0"/>
            <a:chExt cx="812800" cy="2814046"/>
          </a:xfrm>
        </p:grpSpPr>
        <p:sp>
          <p:nvSpPr>
            <p:cNvPr name="Freeform 7" id="7"/>
            <p:cNvSpPr/>
            <p:nvPr/>
          </p:nvSpPr>
          <p:spPr>
            <a:xfrm flipH="false" flipV="false" rot="0">
              <a:off x="0" y="0"/>
              <a:ext cx="812800" cy="2814046"/>
            </a:xfrm>
            <a:custGeom>
              <a:avLst/>
              <a:gdLst/>
              <a:ahLst/>
              <a:cxnLst/>
              <a:rect r="r" b="b" t="t" l="l"/>
              <a:pathLst>
                <a:path h="2814046" w="812800">
                  <a:moveTo>
                    <a:pt x="0" y="0"/>
                  </a:moveTo>
                  <a:lnTo>
                    <a:pt x="812800" y="0"/>
                  </a:lnTo>
                  <a:lnTo>
                    <a:pt x="812800" y="2814046"/>
                  </a:lnTo>
                  <a:lnTo>
                    <a:pt x="0" y="2814046"/>
                  </a:lnTo>
                  <a:close/>
                </a:path>
              </a:pathLst>
            </a:custGeom>
            <a:solidFill>
              <a:srgbClr val="000000"/>
            </a:solidFill>
          </p:spPr>
        </p:sp>
        <p:sp>
          <p:nvSpPr>
            <p:cNvPr name="TextBox 8" id="8"/>
            <p:cNvSpPr txBox="true"/>
            <p:nvPr/>
          </p:nvSpPr>
          <p:spPr>
            <a:xfrm>
              <a:off x="0" y="-38100"/>
              <a:ext cx="812800" cy="2852146"/>
            </a:xfrm>
            <a:prstGeom prst="rect">
              <a:avLst/>
            </a:prstGeom>
          </p:spPr>
          <p:txBody>
            <a:bodyPr anchor="ctr" rtlCol="false" tIns="50800" lIns="50800" bIns="50800" rIns="50800"/>
            <a:lstStyle/>
            <a:p>
              <a:pPr algn="ctr">
                <a:lnSpc>
                  <a:spcPts val="2659"/>
                </a:lnSpc>
              </a:pPr>
            </a:p>
          </p:txBody>
        </p:sp>
      </p:grpSp>
    </p:spTree>
  </p:cSld>
  <p:clrMapOvr>
    <a:masterClrMapping/>
  </p:clrMapOvr>
  <p:transition spd="slow">
    <p:fade/>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24171884" cy="10684581"/>
            <a:chOff x="0" y="0"/>
            <a:chExt cx="6366258" cy="2814046"/>
          </a:xfrm>
        </p:grpSpPr>
        <p:sp>
          <p:nvSpPr>
            <p:cNvPr name="Freeform 7" id="7"/>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8" id="8"/>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3806331" y="3683146"/>
            <a:ext cx="10675339" cy="2625433"/>
          </a:xfrm>
          <a:prstGeom prst="rect">
            <a:avLst/>
          </a:prstGeom>
        </p:spPr>
        <p:txBody>
          <a:bodyPr anchor="t" rtlCol="false" tIns="0" lIns="0" bIns="0" rIns="0">
            <a:spAutoFit/>
          </a:bodyPr>
          <a:lstStyle/>
          <a:p>
            <a:pPr algn="ctr">
              <a:lnSpc>
                <a:spcPts val="21405"/>
              </a:lnSpc>
              <a:spcBef>
                <a:spcPct val="0"/>
              </a:spcBef>
            </a:pPr>
            <a:r>
              <a:rPr lang="en-US" b="true" sz="15289">
                <a:solidFill>
                  <a:srgbClr val="FFFFFF"/>
                </a:solidFill>
                <a:latin typeface="Open Sans Bold"/>
                <a:ea typeface="Open Sans Bold"/>
                <a:cs typeface="Open Sans Bold"/>
                <a:sym typeface="Open Sans Bold"/>
              </a:rPr>
              <a:t>Resultados</a:t>
            </a:r>
          </a:p>
        </p:txBody>
      </p:sp>
    </p:spTree>
  </p:cSld>
  <p:clrMapOvr>
    <a:masterClrMapping/>
  </p:clrMapOvr>
  <p:transition spd="slow">
    <p:fade/>
  </p:transition>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24171884" cy="10684581"/>
            <a:chOff x="0" y="0"/>
            <a:chExt cx="6366258" cy="2814046"/>
          </a:xfrm>
        </p:grpSpPr>
        <p:sp>
          <p:nvSpPr>
            <p:cNvPr name="Freeform 7" id="7"/>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8" id="8"/>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0" id="10"/>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1" id="11"/>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2" id="12"/>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3" id="13"/>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Freeform 14" id="14"/>
          <p:cNvSpPr/>
          <p:nvPr/>
        </p:nvSpPr>
        <p:spPr>
          <a:xfrm flipH="false" flipV="false" rot="0">
            <a:off x="14671225" y="321872"/>
            <a:ext cx="1413657" cy="706828"/>
          </a:xfrm>
          <a:custGeom>
            <a:avLst/>
            <a:gdLst/>
            <a:ahLst/>
            <a:cxnLst/>
            <a:rect r="r" b="b" t="t" l="l"/>
            <a:pathLst>
              <a:path h="706828" w="1413657">
                <a:moveTo>
                  <a:pt x="0" y="0"/>
                </a:moveTo>
                <a:lnTo>
                  <a:pt x="1413657" y="0"/>
                </a:lnTo>
                <a:lnTo>
                  <a:pt x="1413657" y="706828"/>
                </a:lnTo>
                <a:lnTo>
                  <a:pt x="0" y="706828"/>
                </a:lnTo>
                <a:lnTo>
                  <a:pt x="0" y="0"/>
                </a:lnTo>
                <a:close/>
              </a:path>
            </a:pathLst>
          </a:custGeom>
          <a:blipFill>
            <a:blip r:embed="rId5"/>
            <a:stretch>
              <a:fillRect l="0" t="0" r="0" b="0"/>
            </a:stretch>
          </a:blipFill>
        </p:spPr>
      </p:sp>
      <p:sp>
        <p:nvSpPr>
          <p:cNvPr name="Freeform 15" id="15"/>
          <p:cNvSpPr/>
          <p:nvPr/>
        </p:nvSpPr>
        <p:spPr>
          <a:xfrm flipH="false" flipV="false" rot="0">
            <a:off x="12134416" y="-5450425"/>
            <a:ext cx="7347876" cy="7121316"/>
          </a:xfrm>
          <a:custGeom>
            <a:avLst/>
            <a:gdLst/>
            <a:ahLst/>
            <a:cxnLst/>
            <a:rect r="r" b="b" t="t" l="l"/>
            <a:pathLst>
              <a:path h="7121316" w="7347876">
                <a:moveTo>
                  <a:pt x="0" y="0"/>
                </a:moveTo>
                <a:lnTo>
                  <a:pt x="7347875" y="0"/>
                </a:lnTo>
                <a:lnTo>
                  <a:pt x="7347875" y="7121316"/>
                </a:lnTo>
                <a:lnTo>
                  <a:pt x="0" y="7121316"/>
                </a:lnTo>
                <a:lnTo>
                  <a:pt x="0" y="0"/>
                </a:lnTo>
                <a:close/>
              </a:path>
            </a:pathLst>
          </a:custGeom>
          <a:blipFill>
            <a:blip r:embed="rId6"/>
            <a:stretch>
              <a:fillRect l="0" t="0" r="0" b="0"/>
            </a:stretch>
          </a:blipFill>
        </p:spPr>
      </p:sp>
    </p:spTree>
  </p:cSld>
  <p:clrMapOvr>
    <a:masterClrMapping/>
  </p:clrMapOvr>
  <p:transition spd="fast">
    <p:fade/>
  </p:transition>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24171884" cy="10684581"/>
            <a:chOff x="0" y="0"/>
            <a:chExt cx="6366258" cy="2814046"/>
          </a:xfrm>
        </p:grpSpPr>
        <p:sp>
          <p:nvSpPr>
            <p:cNvPr name="Freeform 7" id="7"/>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8" id="8"/>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0" id="10"/>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1" id="11"/>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2" id="12"/>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3" id="13"/>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4" id="14"/>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5" id="15"/>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5"/>
            <a:stretch>
              <a:fillRect l="0" t="0" r="0" b="0"/>
            </a:stretch>
          </a:blipFill>
        </p:spPr>
      </p:sp>
      <p:sp>
        <p:nvSpPr>
          <p:cNvPr name="Freeform 16" id="16"/>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6"/>
            <a:stretch>
              <a:fillRect l="0" t="0" r="0" b="0"/>
            </a:stretch>
          </a:blipFill>
        </p:spPr>
      </p:sp>
      <p:sp>
        <p:nvSpPr>
          <p:cNvPr name="TextBox 17" id="17"/>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8" id="18"/>
          <p:cNvGrpSpPr/>
          <p:nvPr/>
        </p:nvGrpSpPr>
        <p:grpSpPr>
          <a:xfrm rot="0">
            <a:off x="-2472411" y="0"/>
            <a:ext cx="3086100" cy="10684581"/>
            <a:chOff x="0" y="0"/>
            <a:chExt cx="812800" cy="2814046"/>
          </a:xfrm>
        </p:grpSpPr>
        <p:sp>
          <p:nvSpPr>
            <p:cNvPr name="Freeform 19" id="19"/>
            <p:cNvSpPr/>
            <p:nvPr/>
          </p:nvSpPr>
          <p:spPr>
            <a:xfrm flipH="false" flipV="false" rot="0">
              <a:off x="0" y="0"/>
              <a:ext cx="812800" cy="2814046"/>
            </a:xfrm>
            <a:custGeom>
              <a:avLst/>
              <a:gdLst/>
              <a:ahLst/>
              <a:cxnLst/>
              <a:rect r="r" b="b" t="t" l="l"/>
              <a:pathLst>
                <a:path h="2814046" w="812800">
                  <a:moveTo>
                    <a:pt x="0" y="0"/>
                  </a:moveTo>
                  <a:lnTo>
                    <a:pt x="812800" y="0"/>
                  </a:lnTo>
                  <a:lnTo>
                    <a:pt x="812800" y="2814046"/>
                  </a:lnTo>
                  <a:lnTo>
                    <a:pt x="0" y="2814046"/>
                  </a:lnTo>
                  <a:close/>
                </a:path>
              </a:pathLst>
            </a:custGeom>
            <a:solidFill>
              <a:srgbClr val="000000"/>
            </a:solidFill>
          </p:spPr>
        </p:sp>
        <p:sp>
          <p:nvSpPr>
            <p:cNvPr name="TextBox 20" id="20"/>
            <p:cNvSpPr txBox="true"/>
            <p:nvPr/>
          </p:nvSpPr>
          <p:spPr>
            <a:xfrm>
              <a:off x="0" y="-38100"/>
              <a:ext cx="812800" cy="2852146"/>
            </a:xfrm>
            <a:prstGeom prst="rect">
              <a:avLst/>
            </a:prstGeom>
          </p:spPr>
          <p:txBody>
            <a:bodyPr anchor="ctr" rtlCol="false" tIns="50800" lIns="50800" bIns="50800" rIns="50800"/>
            <a:lstStyle/>
            <a:p>
              <a:pPr algn="ctr">
                <a:lnSpc>
                  <a:spcPts val="2659"/>
                </a:lnSpc>
              </a:pPr>
            </a:p>
          </p:txBody>
        </p:sp>
      </p:grpSp>
    </p:spTree>
  </p:cSld>
  <p:clrMapOvr>
    <a:masterClrMapping/>
  </p:clrMapOvr>
  <p:transition spd="slow">
    <p:fade/>
  </p:transition>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sp>
        <p:nvSpPr>
          <p:cNvPr name="Freeform 6" id="6"/>
          <p:cNvSpPr/>
          <p:nvPr/>
        </p:nvSpPr>
        <p:spPr>
          <a:xfrm flipH="false" flipV="false" rot="0">
            <a:off x="15615452" y="381494"/>
            <a:ext cx="938860" cy="704145"/>
          </a:xfrm>
          <a:custGeom>
            <a:avLst/>
            <a:gdLst/>
            <a:ahLst/>
            <a:cxnLst/>
            <a:rect r="r" b="b" t="t" l="l"/>
            <a:pathLst>
              <a:path h="704145" w="938860">
                <a:moveTo>
                  <a:pt x="0" y="0"/>
                </a:moveTo>
                <a:lnTo>
                  <a:pt x="938860" y="0"/>
                </a:lnTo>
                <a:lnTo>
                  <a:pt x="938860" y="704145"/>
                </a:lnTo>
                <a:lnTo>
                  <a:pt x="0" y="704145"/>
                </a:lnTo>
                <a:lnTo>
                  <a:pt x="0" y="0"/>
                </a:lnTo>
                <a:close/>
              </a:path>
            </a:pathLst>
          </a:custGeom>
          <a:blipFill>
            <a:blip r:embed="rId3"/>
            <a:stretch>
              <a:fillRect l="0" t="0" r="0" b="0"/>
            </a:stretch>
          </a:blipFill>
        </p:spPr>
      </p:sp>
      <p:grpSp>
        <p:nvGrpSpPr>
          <p:cNvPr name="Group 7" id="7"/>
          <p:cNvGrpSpPr/>
          <p:nvPr/>
        </p:nvGrpSpPr>
        <p:grpSpPr>
          <a:xfrm rot="0">
            <a:off x="-2472411" y="0"/>
            <a:ext cx="24171884" cy="10684581"/>
            <a:chOff x="0" y="0"/>
            <a:chExt cx="6366258" cy="2814046"/>
          </a:xfrm>
        </p:grpSpPr>
        <p:sp>
          <p:nvSpPr>
            <p:cNvPr name="Freeform 8" id="8"/>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9" id="9"/>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4"/>
            <a:stretch>
              <a:fillRect l="-1370" t="0" r="-1370" b="0"/>
            </a:stretch>
          </a:blipFill>
        </p:spPr>
      </p:sp>
      <p:sp>
        <p:nvSpPr>
          <p:cNvPr name="Freeform 11" id="11"/>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5"/>
            <a:stretch>
              <a:fillRect l="-1527" t="0" r="-1527" b="0"/>
            </a:stretch>
          </a:blipFill>
        </p:spPr>
      </p:sp>
      <p:sp>
        <p:nvSpPr>
          <p:cNvPr name="TextBox 12" id="12"/>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3" id="13"/>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4" id="14"/>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5" id="15"/>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6" id="16"/>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6"/>
            <a:stretch>
              <a:fillRect l="0" t="0" r="0" b="0"/>
            </a:stretch>
          </a:blipFill>
        </p:spPr>
      </p:sp>
      <p:sp>
        <p:nvSpPr>
          <p:cNvPr name="Freeform 17" id="17"/>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7"/>
            <a:stretch>
              <a:fillRect l="0" t="0" r="0" b="0"/>
            </a:stretch>
          </a:blipFill>
        </p:spPr>
      </p:sp>
      <p:sp>
        <p:nvSpPr>
          <p:cNvPr name="TextBox 18" id="18"/>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9" id="19"/>
          <p:cNvGrpSpPr/>
          <p:nvPr/>
        </p:nvGrpSpPr>
        <p:grpSpPr>
          <a:xfrm rot="0">
            <a:off x="-2472411" y="0"/>
            <a:ext cx="21693011" cy="10684581"/>
            <a:chOff x="0" y="0"/>
            <a:chExt cx="5713386" cy="2814046"/>
          </a:xfrm>
        </p:grpSpPr>
        <p:sp>
          <p:nvSpPr>
            <p:cNvPr name="Freeform 20" id="20"/>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1" id="21"/>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0">
            <a:off x="805826"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8"/>
            <a:stretch>
              <a:fillRect l="0" t="0" r="0" b="0"/>
            </a:stretch>
          </a:blipFill>
        </p:spPr>
      </p:sp>
      <p:sp>
        <p:nvSpPr>
          <p:cNvPr name="Freeform 23" id="23"/>
          <p:cNvSpPr/>
          <p:nvPr/>
        </p:nvSpPr>
        <p:spPr>
          <a:xfrm flipH="false" flipV="false" rot="0">
            <a:off x="9450844"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9"/>
            <a:stretch>
              <a:fillRect l="0" t="0" r="0" b="0"/>
            </a:stretch>
          </a:blipFill>
        </p:spPr>
      </p:sp>
      <p:sp>
        <p:nvSpPr>
          <p:cNvPr name="Freeform 24" id="24"/>
          <p:cNvSpPr/>
          <p:nvPr/>
        </p:nvSpPr>
        <p:spPr>
          <a:xfrm flipH="false" flipV="false" rot="6625233">
            <a:off x="12571708" y="-6735287"/>
            <a:ext cx="8431733" cy="8171754"/>
          </a:xfrm>
          <a:custGeom>
            <a:avLst/>
            <a:gdLst/>
            <a:ahLst/>
            <a:cxnLst/>
            <a:rect r="r" b="b" t="t" l="l"/>
            <a:pathLst>
              <a:path h="8171754" w="8431733">
                <a:moveTo>
                  <a:pt x="0" y="0"/>
                </a:moveTo>
                <a:lnTo>
                  <a:pt x="8431732" y="0"/>
                </a:lnTo>
                <a:lnTo>
                  <a:pt x="8431732" y="8171754"/>
                </a:lnTo>
                <a:lnTo>
                  <a:pt x="0" y="8171754"/>
                </a:lnTo>
                <a:lnTo>
                  <a:pt x="0" y="0"/>
                </a:lnTo>
                <a:close/>
              </a:path>
            </a:pathLst>
          </a:custGeom>
          <a:blipFill>
            <a:blip r:embed="rId6"/>
            <a:stretch>
              <a:fillRect l="0" t="0" r="0" b="0"/>
            </a:stretch>
          </a:blipFill>
        </p:spPr>
      </p:sp>
      <p:sp>
        <p:nvSpPr>
          <p:cNvPr name="TextBox 25" id="25"/>
          <p:cNvSpPr txBox="true"/>
          <p:nvPr/>
        </p:nvSpPr>
        <p:spPr>
          <a:xfrm rot="0">
            <a:off x="10085257" y="8345445"/>
            <a:ext cx="7174043" cy="656590"/>
          </a:xfrm>
          <a:prstGeom prst="rect">
            <a:avLst/>
          </a:prstGeom>
        </p:spPr>
        <p:txBody>
          <a:bodyPr anchor="t" rtlCol="false" tIns="0" lIns="0" bIns="0" rIns="0">
            <a:spAutoFit/>
          </a:bodyPr>
          <a:lstStyle/>
          <a:p>
            <a:pPr algn="ctr">
              <a:lnSpc>
                <a:spcPts val="2659"/>
              </a:lnSpc>
              <a:spcBef>
                <a:spcPct val="0"/>
              </a:spcBef>
            </a:pPr>
            <a:r>
              <a:rPr lang="en-US" b="true" sz="1899">
                <a:solidFill>
                  <a:srgbClr val="000000"/>
                </a:solidFill>
                <a:latin typeface="Open Sans Bold"/>
                <a:ea typeface="Open Sans Bold"/>
                <a:cs typeface="Open Sans Bold"/>
                <a:sym typeface="Open Sans Bold"/>
              </a:rPr>
              <a:t>Para top10 repositórios: Mediana: 3443 dias Mín: 2343 dias, Máx: 4335 dias</a:t>
            </a:r>
          </a:p>
        </p:txBody>
      </p:sp>
      <p:sp>
        <p:nvSpPr>
          <p:cNvPr name="TextBox 26" id="26"/>
          <p:cNvSpPr txBox="true"/>
          <p:nvPr/>
        </p:nvSpPr>
        <p:spPr>
          <a:xfrm rot="0">
            <a:off x="1118247" y="8329020"/>
            <a:ext cx="7174043" cy="323215"/>
          </a:xfrm>
          <a:prstGeom prst="rect">
            <a:avLst/>
          </a:prstGeom>
        </p:spPr>
        <p:txBody>
          <a:bodyPr anchor="t" rtlCol="false" tIns="0" lIns="0" bIns="0" rIns="0">
            <a:spAutoFit/>
          </a:bodyPr>
          <a:lstStyle/>
          <a:p>
            <a:pPr algn="ctr">
              <a:lnSpc>
                <a:spcPts val="2659"/>
              </a:lnSpc>
              <a:spcBef>
                <a:spcPct val="0"/>
              </a:spcBef>
            </a:pPr>
            <a:r>
              <a:rPr lang="en-US" b="true" sz="1899">
                <a:solidFill>
                  <a:srgbClr val="FFFFFF"/>
                </a:solidFill>
                <a:latin typeface="Open Sans Bold"/>
                <a:ea typeface="Open Sans Bold"/>
                <a:cs typeface="Open Sans Bold"/>
                <a:sym typeface="Open Sans Bold"/>
              </a:rPr>
              <a:t>Para todos os repositórios: Mediana: 710 Mín: 0, Máx: 86225</a:t>
            </a:r>
          </a:p>
        </p:txBody>
      </p:sp>
      <p:sp>
        <p:nvSpPr>
          <p:cNvPr name="TextBox 27" id="27"/>
          <p:cNvSpPr txBox="true"/>
          <p:nvPr/>
        </p:nvSpPr>
        <p:spPr>
          <a:xfrm rot="0">
            <a:off x="9744953" y="8329020"/>
            <a:ext cx="7207002" cy="323215"/>
          </a:xfrm>
          <a:prstGeom prst="rect">
            <a:avLst/>
          </a:prstGeom>
        </p:spPr>
        <p:txBody>
          <a:bodyPr anchor="t" rtlCol="false" tIns="0" lIns="0" bIns="0" rIns="0">
            <a:spAutoFit/>
          </a:bodyPr>
          <a:lstStyle/>
          <a:p>
            <a:pPr algn="ctr">
              <a:lnSpc>
                <a:spcPts val="2659"/>
              </a:lnSpc>
              <a:spcBef>
                <a:spcPct val="0"/>
              </a:spcBef>
            </a:pPr>
            <a:r>
              <a:rPr lang="en-US" b="true" sz="1899">
                <a:solidFill>
                  <a:srgbClr val="FFFFFF"/>
                </a:solidFill>
                <a:latin typeface="Open Sans Bold"/>
                <a:ea typeface="Open Sans Bold"/>
                <a:cs typeface="Open Sans Bold"/>
                <a:sym typeface="Open Sans Bold"/>
              </a:rPr>
              <a:t>Para top10 repositórios: Mediana: 1071 Mín: 142, Máx: 25733</a:t>
            </a:r>
          </a:p>
        </p:txBody>
      </p:sp>
      <p:sp>
        <p:nvSpPr>
          <p:cNvPr name="TextBox 28" id="28"/>
          <p:cNvSpPr txBox="true"/>
          <p:nvPr/>
        </p:nvSpPr>
        <p:spPr>
          <a:xfrm rot="0">
            <a:off x="613689" y="1375616"/>
            <a:ext cx="12665164" cy="10477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RQ 02. Sistemas populares recebem muita contribuição externa?</a:t>
            </a:r>
          </a:p>
          <a:p>
            <a:pPr algn="ctr">
              <a:lnSpc>
                <a:spcPts val="4200"/>
              </a:lnSpc>
              <a:spcBef>
                <a:spcPct val="0"/>
              </a:spcBef>
            </a:pPr>
          </a:p>
        </p:txBody>
      </p:sp>
    </p:spTree>
  </p:cSld>
  <p:clrMapOvr>
    <a:masterClrMapping/>
  </p:clrMapOvr>
  <p:transition spd="fast">
    <p:fade/>
  </p:transition>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24171884" cy="10684581"/>
            <a:chOff x="0" y="0"/>
            <a:chExt cx="6366258" cy="2814046"/>
          </a:xfrm>
        </p:grpSpPr>
        <p:sp>
          <p:nvSpPr>
            <p:cNvPr name="Freeform 7" id="7"/>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8" id="8"/>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0" id="10"/>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1" id="11"/>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2" id="12"/>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3" id="13"/>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4" id="14"/>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5" id="15"/>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5"/>
            <a:stretch>
              <a:fillRect l="0" t="0" r="0" b="0"/>
            </a:stretch>
          </a:blipFill>
        </p:spPr>
      </p:sp>
      <p:sp>
        <p:nvSpPr>
          <p:cNvPr name="Freeform 16" id="16"/>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6"/>
            <a:stretch>
              <a:fillRect l="0" t="0" r="0" b="0"/>
            </a:stretch>
          </a:blipFill>
        </p:spPr>
      </p:sp>
      <p:sp>
        <p:nvSpPr>
          <p:cNvPr name="TextBox 17" id="17"/>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8" id="18"/>
          <p:cNvGrpSpPr/>
          <p:nvPr/>
        </p:nvGrpSpPr>
        <p:grpSpPr>
          <a:xfrm rot="0">
            <a:off x="-2472411" y="0"/>
            <a:ext cx="21693011" cy="10684581"/>
            <a:chOff x="0" y="0"/>
            <a:chExt cx="5713386" cy="2814046"/>
          </a:xfrm>
        </p:grpSpPr>
        <p:sp>
          <p:nvSpPr>
            <p:cNvPr name="Freeform 19" id="19"/>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0" id="20"/>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805826"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7"/>
            <a:stretch>
              <a:fillRect l="0" t="0" r="0" b="0"/>
            </a:stretch>
          </a:blipFill>
        </p:spPr>
      </p:sp>
      <p:sp>
        <p:nvSpPr>
          <p:cNvPr name="Freeform 22" id="22"/>
          <p:cNvSpPr/>
          <p:nvPr/>
        </p:nvSpPr>
        <p:spPr>
          <a:xfrm flipH="false" flipV="false" rot="0">
            <a:off x="9450844"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8"/>
            <a:stretch>
              <a:fillRect l="0" t="0" r="0" b="0"/>
            </a:stretch>
          </a:blipFill>
        </p:spPr>
      </p:sp>
      <p:sp>
        <p:nvSpPr>
          <p:cNvPr name="Freeform 23" id="23"/>
          <p:cNvSpPr/>
          <p:nvPr/>
        </p:nvSpPr>
        <p:spPr>
          <a:xfrm flipH="false" flipV="false" rot="6625233">
            <a:off x="-1558112" y="-8797515"/>
            <a:ext cx="21602900" cy="20936811"/>
          </a:xfrm>
          <a:custGeom>
            <a:avLst/>
            <a:gdLst/>
            <a:ahLst/>
            <a:cxnLst/>
            <a:rect r="r" b="b" t="t" l="l"/>
            <a:pathLst>
              <a:path h="20936811" w="21602900">
                <a:moveTo>
                  <a:pt x="0" y="0"/>
                </a:moveTo>
                <a:lnTo>
                  <a:pt x="21602901" y="0"/>
                </a:lnTo>
                <a:lnTo>
                  <a:pt x="21602901" y="20936811"/>
                </a:lnTo>
                <a:lnTo>
                  <a:pt x="0" y="20936811"/>
                </a:lnTo>
                <a:lnTo>
                  <a:pt x="0" y="0"/>
                </a:lnTo>
                <a:close/>
              </a:path>
            </a:pathLst>
          </a:custGeom>
          <a:blipFill>
            <a:blip r:embed="rId5"/>
            <a:stretch>
              <a:fillRect l="0" t="0" r="0" b="0"/>
            </a:stretch>
          </a:blipFill>
        </p:spPr>
      </p:sp>
      <p:sp>
        <p:nvSpPr>
          <p:cNvPr name="Freeform 24" id="24"/>
          <p:cNvSpPr/>
          <p:nvPr/>
        </p:nvSpPr>
        <p:spPr>
          <a:xfrm flipH="false" flipV="false" rot="0">
            <a:off x="4786273" y="3896036"/>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9"/>
            <a:stretch>
              <a:fillRect l="0" t="0" r="0" b="0"/>
            </a:stretch>
          </a:blipFill>
        </p:spPr>
      </p:sp>
      <p:sp>
        <p:nvSpPr>
          <p:cNvPr name="TextBox 25" id="25"/>
          <p:cNvSpPr txBox="true"/>
          <p:nvPr/>
        </p:nvSpPr>
        <p:spPr>
          <a:xfrm rot="0">
            <a:off x="1331706" y="617855"/>
            <a:ext cx="14870029" cy="26479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p>
          <a:p>
            <a:pPr algn="ctr">
              <a:lnSpc>
                <a:spcPts val="4200"/>
              </a:lnSpc>
              <a:spcBef>
                <a:spcPct val="0"/>
              </a:spcBef>
            </a:pPr>
            <a:r>
              <a:rPr lang="en-US" b="true" sz="3000">
                <a:solidFill>
                  <a:srgbClr val="FFFFFF"/>
                </a:solidFill>
                <a:latin typeface="Open Sans Bold"/>
                <a:ea typeface="Open Sans Bold"/>
                <a:cs typeface="Open Sans Bold"/>
                <a:sym typeface="Open Sans Bold"/>
              </a:rPr>
              <a:t>Quando comparado, existe uma diferença no valor de pull request (PR) aceitas, sendo que os populares possuem maior aceite das PRs, ou seja, há um aumento na contribuição externa. Também há um menor número de outliers com mediana sendo de 1071 para os top 10 e de 710 para os demais.</a:t>
            </a:r>
          </a:p>
        </p:txBody>
      </p:sp>
      <p:grpSp>
        <p:nvGrpSpPr>
          <p:cNvPr name="Group 26" id="26"/>
          <p:cNvGrpSpPr/>
          <p:nvPr/>
        </p:nvGrpSpPr>
        <p:grpSpPr>
          <a:xfrm rot="0">
            <a:off x="-2472411" y="0"/>
            <a:ext cx="3086100" cy="10684581"/>
            <a:chOff x="0" y="0"/>
            <a:chExt cx="812800" cy="2814046"/>
          </a:xfrm>
        </p:grpSpPr>
        <p:sp>
          <p:nvSpPr>
            <p:cNvPr name="Freeform 27" id="27"/>
            <p:cNvSpPr/>
            <p:nvPr/>
          </p:nvSpPr>
          <p:spPr>
            <a:xfrm flipH="false" flipV="false" rot="0">
              <a:off x="0" y="0"/>
              <a:ext cx="812800" cy="2814046"/>
            </a:xfrm>
            <a:custGeom>
              <a:avLst/>
              <a:gdLst/>
              <a:ahLst/>
              <a:cxnLst/>
              <a:rect r="r" b="b" t="t" l="l"/>
              <a:pathLst>
                <a:path h="2814046" w="812800">
                  <a:moveTo>
                    <a:pt x="0" y="0"/>
                  </a:moveTo>
                  <a:lnTo>
                    <a:pt x="812800" y="0"/>
                  </a:lnTo>
                  <a:lnTo>
                    <a:pt x="812800" y="2814046"/>
                  </a:lnTo>
                  <a:lnTo>
                    <a:pt x="0" y="2814046"/>
                  </a:lnTo>
                  <a:close/>
                </a:path>
              </a:pathLst>
            </a:custGeom>
            <a:solidFill>
              <a:srgbClr val="000000"/>
            </a:solidFill>
          </p:spPr>
        </p:sp>
        <p:sp>
          <p:nvSpPr>
            <p:cNvPr name="TextBox 28" id="28"/>
            <p:cNvSpPr txBox="true"/>
            <p:nvPr/>
          </p:nvSpPr>
          <p:spPr>
            <a:xfrm>
              <a:off x="0" y="-38100"/>
              <a:ext cx="812800" cy="2852146"/>
            </a:xfrm>
            <a:prstGeom prst="rect">
              <a:avLst/>
            </a:prstGeom>
          </p:spPr>
          <p:txBody>
            <a:bodyPr anchor="ctr" rtlCol="false" tIns="50800" lIns="50800" bIns="50800" rIns="50800"/>
            <a:lstStyle/>
            <a:p>
              <a:pPr algn="ctr">
                <a:lnSpc>
                  <a:spcPts val="2659"/>
                </a:lnSpc>
              </a:pPr>
            </a:p>
          </p:txBody>
        </p:sp>
      </p:grpSp>
    </p:spTree>
  </p:cSld>
  <p:clrMapOvr>
    <a:masterClrMapping/>
  </p:clrMapOvr>
  <p:transition spd="slow">
    <p:fade/>
  </p:transition>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24171884" cy="10684581"/>
            <a:chOff x="0" y="0"/>
            <a:chExt cx="6366258" cy="2814046"/>
          </a:xfrm>
        </p:grpSpPr>
        <p:sp>
          <p:nvSpPr>
            <p:cNvPr name="Freeform 7" id="7"/>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8" id="8"/>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0" id="10"/>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1" id="11"/>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2" id="12"/>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3" id="13"/>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4" id="14"/>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5" id="15"/>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5"/>
            <a:stretch>
              <a:fillRect l="0" t="0" r="0" b="0"/>
            </a:stretch>
          </a:blipFill>
        </p:spPr>
      </p:sp>
      <p:sp>
        <p:nvSpPr>
          <p:cNvPr name="Freeform 16" id="16"/>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6"/>
            <a:stretch>
              <a:fillRect l="0" t="0" r="0" b="0"/>
            </a:stretch>
          </a:blipFill>
        </p:spPr>
      </p:sp>
      <p:sp>
        <p:nvSpPr>
          <p:cNvPr name="TextBox 17" id="17"/>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8" id="18"/>
          <p:cNvGrpSpPr/>
          <p:nvPr/>
        </p:nvGrpSpPr>
        <p:grpSpPr>
          <a:xfrm rot="0">
            <a:off x="-2472411" y="0"/>
            <a:ext cx="21693011" cy="10684581"/>
            <a:chOff x="0" y="0"/>
            <a:chExt cx="5713386" cy="2814046"/>
          </a:xfrm>
        </p:grpSpPr>
        <p:sp>
          <p:nvSpPr>
            <p:cNvPr name="Freeform 19" id="19"/>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0" id="20"/>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805826"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7"/>
            <a:stretch>
              <a:fillRect l="0" t="0" r="0" b="0"/>
            </a:stretch>
          </a:blipFill>
        </p:spPr>
      </p:sp>
      <p:sp>
        <p:nvSpPr>
          <p:cNvPr name="Freeform 22" id="22"/>
          <p:cNvSpPr/>
          <p:nvPr/>
        </p:nvSpPr>
        <p:spPr>
          <a:xfrm flipH="false" flipV="false" rot="0">
            <a:off x="9450844"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8"/>
            <a:stretch>
              <a:fillRect l="0" t="0" r="0" b="0"/>
            </a:stretch>
          </a:blipFill>
        </p:spPr>
      </p:sp>
      <p:sp>
        <p:nvSpPr>
          <p:cNvPr name="Freeform 23" id="23"/>
          <p:cNvSpPr/>
          <p:nvPr/>
        </p:nvSpPr>
        <p:spPr>
          <a:xfrm flipH="false" flipV="false" rot="6625233">
            <a:off x="-1558112" y="-8797515"/>
            <a:ext cx="21602900" cy="20936811"/>
          </a:xfrm>
          <a:custGeom>
            <a:avLst/>
            <a:gdLst/>
            <a:ahLst/>
            <a:cxnLst/>
            <a:rect r="r" b="b" t="t" l="l"/>
            <a:pathLst>
              <a:path h="20936811" w="21602900">
                <a:moveTo>
                  <a:pt x="0" y="0"/>
                </a:moveTo>
                <a:lnTo>
                  <a:pt x="21602901" y="0"/>
                </a:lnTo>
                <a:lnTo>
                  <a:pt x="21602901" y="20936811"/>
                </a:lnTo>
                <a:lnTo>
                  <a:pt x="0" y="20936811"/>
                </a:lnTo>
                <a:lnTo>
                  <a:pt x="0" y="0"/>
                </a:lnTo>
                <a:close/>
              </a:path>
            </a:pathLst>
          </a:custGeom>
          <a:blipFill>
            <a:blip r:embed="rId5"/>
            <a:stretch>
              <a:fillRect l="0" t="0" r="0" b="0"/>
            </a:stretch>
          </a:blipFill>
        </p:spPr>
      </p:sp>
      <p:sp>
        <p:nvSpPr>
          <p:cNvPr name="Freeform 24" id="24"/>
          <p:cNvSpPr/>
          <p:nvPr/>
        </p:nvSpPr>
        <p:spPr>
          <a:xfrm flipH="false" flipV="false" rot="0">
            <a:off x="4786273" y="3896036"/>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9"/>
            <a:stretch>
              <a:fillRect l="0" t="0" r="0" b="0"/>
            </a:stretch>
          </a:blipFill>
        </p:spPr>
      </p:sp>
      <p:sp>
        <p:nvSpPr>
          <p:cNvPr name="TextBox 25" id="25"/>
          <p:cNvSpPr txBox="true"/>
          <p:nvPr/>
        </p:nvSpPr>
        <p:spPr>
          <a:xfrm rot="0">
            <a:off x="1331706" y="617855"/>
            <a:ext cx="14870029" cy="26479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p>
          <a:p>
            <a:pPr algn="ctr">
              <a:lnSpc>
                <a:spcPts val="4200"/>
              </a:lnSpc>
              <a:spcBef>
                <a:spcPct val="0"/>
              </a:spcBef>
            </a:pPr>
            <a:r>
              <a:rPr lang="en-US" b="true" sz="3000">
                <a:solidFill>
                  <a:srgbClr val="FFFFFF"/>
                </a:solidFill>
                <a:latin typeface="Open Sans Bold"/>
                <a:ea typeface="Open Sans Bold"/>
                <a:cs typeface="Open Sans Bold"/>
                <a:sym typeface="Open Sans Bold"/>
              </a:rPr>
              <a:t>Quando comparado, existe uma diferença no valor de pull request (PR) aceitas, sendo que os populares possuem maior aceite das PRs, ou seja, há um aumento na contribuição externa. Também há um menor número de outliers com mediana sendo de 1071 para os top 10 e de 710 para os demais.</a:t>
            </a:r>
          </a:p>
        </p:txBody>
      </p:sp>
      <p:grpSp>
        <p:nvGrpSpPr>
          <p:cNvPr name="Group 26" id="26"/>
          <p:cNvGrpSpPr/>
          <p:nvPr/>
        </p:nvGrpSpPr>
        <p:grpSpPr>
          <a:xfrm rot="0">
            <a:off x="-2472411" y="0"/>
            <a:ext cx="21693011" cy="10684581"/>
            <a:chOff x="0" y="0"/>
            <a:chExt cx="5713386" cy="2814046"/>
          </a:xfrm>
        </p:grpSpPr>
        <p:sp>
          <p:nvSpPr>
            <p:cNvPr name="Freeform 27" id="27"/>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8" id="28"/>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9" id="29"/>
          <p:cNvSpPr/>
          <p:nvPr/>
        </p:nvSpPr>
        <p:spPr>
          <a:xfrm flipH="false" flipV="false" rot="0">
            <a:off x="1053015" y="2356955"/>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10"/>
            <a:stretch>
              <a:fillRect l="0" t="0" r="0" b="0"/>
            </a:stretch>
          </a:blipFill>
        </p:spPr>
      </p:sp>
      <p:sp>
        <p:nvSpPr>
          <p:cNvPr name="Freeform 30" id="30"/>
          <p:cNvSpPr/>
          <p:nvPr/>
        </p:nvSpPr>
        <p:spPr>
          <a:xfrm flipH="false" flipV="false" rot="0">
            <a:off x="9613531" y="2356955"/>
            <a:ext cx="7960894" cy="5970671"/>
          </a:xfrm>
          <a:custGeom>
            <a:avLst/>
            <a:gdLst/>
            <a:ahLst/>
            <a:cxnLst/>
            <a:rect r="r" b="b" t="t" l="l"/>
            <a:pathLst>
              <a:path h="5970671" w="7960894">
                <a:moveTo>
                  <a:pt x="0" y="0"/>
                </a:moveTo>
                <a:lnTo>
                  <a:pt x="7960894" y="0"/>
                </a:lnTo>
                <a:lnTo>
                  <a:pt x="7960894" y="5970671"/>
                </a:lnTo>
                <a:lnTo>
                  <a:pt x="0" y="5970671"/>
                </a:lnTo>
                <a:lnTo>
                  <a:pt x="0" y="0"/>
                </a:lnTo>
                <a:close/>
              </a:path>
            </a:pathLst>
          </a:custGeom>
          <a:blipFill>
            <a:blip r:embed="rId11"/>
            <a:stretch>
              <a:fillRect l="0" t="0" r="0" b="0"/>
            </a:stretch>
          </a:blipFill>
        </p:spPr>
      </p:sp>
      <p:sp>
        <p:nvSpPr>
          <p:cNvPr name="TextBox 31" id="31"/>
          <p:cNvSpPr txBox="true"/>
          <p:nvPr/>
        </p:nvSpPr>
        <p:spPr>
          <a:xfrm rot="0">
            <a:off x="451002" y="1613741"/>
            <a:ext cx="12980289" cy="10477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RQ 03. Sistemas populares lançam releases com frequência?</a:t>
            </a:r>
          </a:p>
          <a:p>
            <a:pPr algn="ctr">
              <a:lnSpc>
                <a:spcPts val="4200"/>
              </a:lnSpc>
              <a:spcBef>
                <a:spcPct val="0"/>
              </a:spcBef>
            </a:pPr>
          </a:p>
        </p:txBody>
      </p:sp>
      <p:sp>
        <p:nvSpPr>
          <p:cNvPr name="TextBox 32" id="32"/>
          <p:cNvSpPr txBox="true"/>
          <p:nvPr/>
        </p:nvSpPr>
        <p:spPr>
          <a:xfrm rot="0">
            <a:off x="1331706" y="8471577"/>
            <a:ext cx="6496943" cy="323215"/>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36 Mín: 0, Máx: 1000</a:t>
            </a:r>
          </a:p>
        </p:txBody>
      </p:sp>
      <p:sp>
        <p:nvSpPr>
          <p:cNvPr name="TextBox 33" id="33"/>
          <p:cNvSpPr txBox="true"/>
          <p:nvPr/>
        </p:nvSpPr>
        <p:spPr>
          <a:xfrm rot="0">
            <a:off x="9613531" y="8471577"/>
            <a:ext cx="5636716" cy="323215"/>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0 Mín: 0, Máx: 1</a:t>
            </a:r>
          </a:p>
        </p:txBody>
      </p:sp>
    </p:spTree>
  </p:cSld>
  <p:clrMapOvr>
    <a:masterClrMapping/>
  </p:clrMapOvr>
  <p:transition spd="fast">
    <p:fade/>
  </p:transition>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24171884" cy="10684581"/>
            <a:chOff x="0" y="0"/>
            <a:chExt cx="6366258" cy="2814046"/>
          </a:xfrm>
        </p:grpSpPr>
        <p:sp>
          <p:nvSpPr>
            <p:cNvPr name="Freeform 7" id="7"/>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8" id="8"/>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0" id="10"/>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1" id="11"/>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2" id="12"/>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3" id="13"/>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4" id="14"/>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5" id="15"/>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5"/>
            <a:stretch>
              <a:fillRect l="0" t="0" r="0" b="0"/>
            </a:stretch>
          </a:blipFill>
        </p:spPr>
      </p:sp>
      <p:sp>
        <p:nvSpPr>
          <p:cNvPr name="Freeform 16" id="16"/>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6"/>
            <a:stretch>
              <a:fillRect l="0" t="0" r="0" b="0"/>
            </a:stretch>
          </a:blipFill>
        </p:spPr>
      </p:sp>
      <p:sp>
        <p:nvSpPr>
          <p:cNvPr name="TextBox 17" id="17"/>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8" id="18"/>
          <p:cNvGrpSpPr/>
          <p:nvPr/>
        </p:nvGrpSpPr>
        <p:grpSpPr>
          <a:xfrm rot="0">
            <a:off x="-2472411" y="0"/>
            <a:ext cx="21693011" cy="10684581"/>
            <a:chOff x="0" y="0"/>
            <a:chExt cx="5713386" cy="2814046"/>
          </a:xfrm>
        </p:grpSpPr>
        <p:sp>
          <p:nvSpPr>
            <p:cNvPr name="Freeform 19" id="19"/>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0" id="20"/>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805826"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7"/>
            <a:stretch>
              <a:fillRect l="0" t="0" r="0" b="0"/>
            </a:stretch>
          </a:blipFill>
        </p:spPr>
      </p:sp>
      <p:sp>
        <p:nvSpPr>
          <p:cNvPr name="Freeform 22" id="22"/>
          <p:cNvSpPr/>
          <p:nvPr/>
        </p:nvSpPr>
        <p:spPr>
          <a:xfrm flipH="false" flipV="false" rot="0">
            <a:off x="9450844"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8"/>
            <a:stretch>
              <a:fillRect l="0" t="0" r="0" b="0"/>
            </a:stretch>
          </a:blipFill>
        </p:spPr>
      </p:sp>
      <p:sp>
        <p:nvSpPr>
          <p:cNvPr name="Freeform 23" id="23"/>
          <p:cNvSpPr/>
          <p:nvPr/>
        </p:nvSpPr>
        <p:spPr>
          <a:xfrm flipH="false" flipV="false" rot="6625233">
            <a:off x="-1558112" y="-8797515"/>
            <a:ext cx="21602900" cy="20936811"/>
          </a:xfrm>
          <a:custGeom>
            <a:avLst/>
            <a:gdLst/>
            <a:ahLst/>
            <a:cxnLst/>
            <a:rect r="r" b="b" t="t" l="l"/>
            <a:pathLst>
              <a:path h="20936811" w="21602900">
                <a:moveTo>
                  <a:pt x="0" y="0"/>
                </a:moveTo>
                <a:lnTo>
                  <a:pt x="21602901" y="0"/>
                </a:lnTo>
                <a:lnTo>
                  <a:pt x="21602901" y="20936811"/>
                </a:lnTo>
                <a:lnTo>
                  <a:pt x="0" y="20936811"/>
                </a:lnTo>
                <a:lnTo>
                  <a:pt x="0" y="0"/>
                </a:lnTo>
                <a:close/>
              </a:path>
            </a:pathLst>
          </a:custGeom>
          <a:blipFill>
            <a:blip r:embed="rId5"/>
            <a:stretch>
              <a:fillRect l="0" t="0" r="0" b="0"/>
            </a:stretch>
          </a:blipFill>
        </p:spPr>
      </p:sp>
      <p:sp>
        <p:nvSpPr>
          <p:cNvPr name="Freeform 24" id="24"/>
          <p:cNvSpPr/>
          <p:nvPr/>
        </p:nvSpPr>
        <p:spPr>
          <a:xfrm flipH="false" flipV="false" rot="0">
            <a:off x="4786273" y="3896036"/>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9"/>
            <a:stretch>
              <a:fillRect l="0" t="0" r="0" b="0"/>
            </a:stretch>
          </a:blipFill>
        </p:spPr>
      </p:sp>
      <p:sp>
        <p:nvSpPr>
          <p:cNvPr name="TextBox 25" id="25"/>
          <p:cNvSpPr txBox="true"/>
          <p:nvPr/>
        </p:nvSpPr>
        <p:spPr>
          <a:xfrm rot="0">
            <a:off x="1331706" y="617855"/>
            <a:ext cx="14870029" cy="26479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p>
          <a:p>
            <a:pPr algn="ctr">
              <a:lnSpc>
                <a:spcPts val="4200"/>
              </a:lnSpc>
              <a:spcBef>
                <a:spcPct val="0"/>
              </a:spcBef>
            </a:pPr>
            <a:r>
              <a:rPr lang="en-US" b="true" sz="3000">
                <a:solidFill>
                  <a:srgbClr val="FFFFFF"/>
                </a:solidFill>
                <a:latin typeface="Open Sans Bold"/>
                <a:ea typeface="Open Sans Bold"/>
                <a:cs typeface="Open Sans Bold"/>
                <a:sym typeface="Open Sans Bold"/>
              </a:rPr>
              <a:t>Quando comparado, existe uma diferença no valor de pull request (PR) aceitas, sendo que os populares possuem maior aceite das PRs, ou seja, há um aumento na contribuição externa. Também há um menor número de outliers com mediana sendo de 1071 para os top 10 e de 710 para os demais.</a:t>
            </a:r>
          </a:p>
        </p:txBody>
      </p:sp>
      <p:grpSp>
        <p:nvGrpSpPr>
          <p:cNvPr name="Group 26" id="26"/>
          <p:cNvGrpSpPr/>
          <p:nvPr/>
        </p:nvGrpSpPr>
        <p:grpSpPr>
          <a:xfrm rot="0">
            <a:off x="-2472411" y="0"/>
            <a:ext cx="21693011" cy="10684581"/>
            <a:chOff x="0" y="0"/>
            <a:chExt cx="5713386" cy="2814046"/>
          </a:xfrm>
        </p:grpSpPr>
        <p:sp>
          <p:nvSpPr>
            <p:cNvPr name="Freeform 27" id="27"/>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8" id="28"/>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9" id="29"/>
          <p:cNvSpPr/>
          <p:nvPr/>
        </p:nvSpPr>
        <p:spPr>
          <a:xfrm flipH="false" flipV="false" rot="0">
            <a:off x="3283736" y="3501814"/>
            <a:ext cx="11301259" cy="5650629"/>
          </a:xfrm>
          <a:custGeom>
            <a:avLst/>
            <a:gdLst/>
            <a:ahLst/>
            <a:cxnLst/>
            <a:rect r="r" b="b" t="t" l="l"/>
            <a:pathLst>
              <a:path h="5650629" w="11301259">
                <a:moveTo>
                  <a:pt x="0" y="0"/>
                </a:moveTo>
                <a:lnTo>
                  <a:pt x="11301259" y="0"/>
                </a:lnTo>
                <a:lnTo>
                  <a:pt x="11301259" y="5650629"/>
                </a:lnTo>
                <a:lnTo>
                  <a:pt x="0" y="5650629"/>
                </a:lnTo>
                <a:lnTo>
                  <a:pt x="0" y="0"/>
                </a:lnTo>
                <a:close/>
              </a:path>
            </a:pathLst>
          </a:custGeom>
          <a:blipFill>
            <a:blip r:embed="rId10"/>
            <a:stretch>
              <a:fillRect l="0" t="0" r="0" b="0"/>
            </a:stretch>
          </a:blipFill>
        </p:spPr>
      </p:sp>
      <p:sp>
        <p:nvSpPr>
          <p:cNvPr name="TextBox 30" id="30"/>
          <p:cNvSpPr txBox="true"/>
          <p:nvPr/>
        </p:nvSpPr>
        <p:spPr>
          <a:xfrm rot="0">
            <a:off x="876489" y="823172"/>
            <a:ext cx="15780464" cy="21145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r>
              <a:rPr lang="en-US" sz="3000">
                <a:solidFill>
                  <a:srgbClr val="FFFFFF"/>
                </a:solidFill>
                <a:latin typeface="Open Sans"/>
                <a:ea typeface="Open Sans"/>
                <a:cs typeface="Open Sans"/>
                <a:sym typeface="Open Sans"/>
              </a:rPr>
              <a:t>:</a:t>
            </a:r>
          </a:p>
          <a:p>
            <a:pPr algn="ctr">
              <a:lnSpc>
                <a:spcPts val="4200"/>
              </a:lnSpc>
              <a:spcBef>
                <a:spcPct val="0"/>
              </a:spcBef>
            </a:pPr>
            <a:r>
              <a:rPr lang="en-US" sz="3000">
                <a:solidFill>
                  <a:srgbClr val="FFFFFF"/>
                </a:solidFill>
                <a:latin typeface="Open Sans"/>
                <a:ea typeface="Open Sans"/>
                <a:cs typeface="Open Sans"/>
                <a:sym typeface="Open Sans"/>
              </a:rPr>
              <a:t>Em média há uma quantidade bem menor de releases para sistemas mais populares. sendo uma média de 0.1 para os repositórios populares e de 109 para repositórios gerais.</a:t>
            </a:r>
          </a:p>
        </p:txBody>
      </p:sp>
    </p:spTree>
  </p:cSld>
  <p:clrMapOvr>
    <a:masterClrMapping/>
  </p:clrMapOvr>
  <p:transition spd="fast">
    <p:fade/>
  </p:transition>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24171884" cy="10684581"/>
            <a:chOff x="0" y="0"/>
            <a:chExt cx="6366258" cy="2814046"/>
          </a:xfrm>
        </p:grpSpPr>
        <p:sp>
          <p:nvSpPr>
            <p:cNvPr name="Freeform 7" id="7"/>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8" id="8"/>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0" id="10"/>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1" id="11"/>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2" id="12"/>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3" id="13"/>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4" id="14"/>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5" id="15"/>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5"/>
            <a:stretch>
              <a:fillRect l="0" t="0" r="0" b="0"/>
            </a:stretch>
          </a:blipFill>
        </p:spPr>
      </p:sp>
      <p:sp>
        <p:nvSpPr>
          <p:cNvPr name="Freeform 16" id="16"/>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6"/>
            <a:stretch>
              <a:fillRect l="0" t="0" r="0" b="0"/>
            </a:stretch>
          </a:blipFill>
        </p:spPr>
      </p:sp>
      <p:sp>
        <p:nvSpPr>
          <p:cNvPr name="TextBox 17" id="17"/>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8" id="18"/>
          <p:cNvGrpSpPr/>
          <p:nvPr/>
        </p:nvGrpSpPr>
        <p:grpSpPr>
          <a:xfrm rot="0">
            <a:off x="-2472411" y="0"/>
            <a:ext cx="21693011" cy="10684581"/>
            <a:chOff x="0" y="0"/>
            <a:chExt cx="5713386" cy="2814046"/>
          </a:xfrm>
        </p:grpSpPr>
        <p:sp>
          <p:nvSpPr>
            <p:cNvPr name="Freeform 19" id="19"/>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0" id="20"/>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805826"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7"/>
            <a:stretch>
              <a:fillRect l="0" t="0" r="0" b="0"/>
            </a:stretch>
          </a:blipFill>
        </p:spPr>
      </p:sp>
      <p:sp>
        <p:nvSpPr>
          <p:cNvPr name="Freeform 22" id="22"/>
          <p:cNvSpPr/>
          <p:nvPr/>
        </p:nvSpPr>
        <p:spPr>
          <a:xfrm flipH="false" flipV="false" rot="0">
            <a:off x="9450844"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8"/>
            <a:stretch>
              <a:fillRect l="0" t="0" r="0" b="0"/>
            </a:stretch>
          </a:blipFill>
        </p:spPr>
      </p:sp>
      <p:sp>
        <p:nvSpPr>
          <p:cNvPr name="Freeform 23" id="23"/>
          <p:cNvSpPr/>
          <p:nvPr/>
        </p:nvSpPr>
        <p:spPr>
          <a:xfrm flipH="false" flipV="false" rot="6625233">
            <a:off x="-1558112" y="-8797515"/>
            <a:ext cx="21602900" cy="20936811"/>
          </a:xfrm>
          <a:custGeom>
            <a:avLst/>
            <a:gdLst/>
            <a:ahLst/>
            <a:cxnLst/>
            <a:rect r="r" b="b" t="t" l="l"/>
            <a:pathLst>
              <a:path h="20936811" w="21602900">
                <a:moveTo>
                  <a:pt x="0" y="0"/>
                </a:moveTo>
                <a:lnTo>
                  <a:pt x="21602901" y="0"/>
                </a:lnTo>
                <a:lnTo>
                  <a:pt x="21602901" y="20936811"/>
                </a:lnTo>
                <a:lnTo>
                  <a:pt x="0" y="20936811"/>
                </a:lnTo>
                <a:lnTo>
                  <a:pt x="0" y="0"/>
                </a:lnTo>
                <a:close/>
              </a:path>
            </a:pathLst>
          </a:custGeom>
          <a:blipFill>
            <a:blip r:embed="rId5"/>
            <a:stretch>
              <a:fillRect l="0" t="0" r="0" b="0"/>
            </a:stretch>
          </a:blipFill>
        </p:spPr>
      </p:sp>
      <p:sp>
        <p:nvSpPr>
          <p:cNvPr name="Freeform 24" id="24"/>
          <p:cNvSpPr/>
          <p:nvPr/>
        </p:nvSpPr>
        <p:spPr>
          <a:xfrm flipH="false" flipV="false" rot="0">
            <a:off x="4786273" y="3896036"/>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9"/>
            <a:stretch>
              <a:fillRect l="0" t="0" r="0" b="0"/>
            </a:stretch>
          </a:blipFill>
        </p:spPr>
      </p:sp>
      <p:sp>
        <p:nvSpPr>
          <p:cNvPr name="TextBox 25" id="25"/>
          <p:cNvSpPr txBox="true"/>
          <p:nvPr/>
        </p:nvSpPr>
        <p:spPr>
          <a:xfrm rot="0">
            <a:off x="1331706" y="617855"/>
            <a:ext cx="14870029" cy="26479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p>
          <a:p>
            <a:pPr algn="ctr">
              <a:lnSpc>
                <a:spcPts val="4200"/>
              </a:lnSpc>
              <a:spcBef>
                <a:spcPct val="0"/>
              </a:spcBef>
            </a:pPr>
            <a:r>
              <a:rPr lang="en-US" b="true" sz="3000">
                <a:solidFill>
                  <a:srgbClr val="FFFFFF"/>
                </a:solidFill>
                <a:latin typeface="Open Sans Bold"/>
                <a:ea typeface="Open Sans Bold"/>
                <a:cs typeface="Open Sans Bold"/>
                <a:sym typeface="Open Sans Bold"/>
              </a:rPr>
              <a:t>Quando comparado, existe uma diferença no valor de pull request (PR) aceitas, sendo que os populares possuem maior aceite das PRs, ou seja, há um aumento na contribuição externa. Também há um menor número de outliers com mediana sendo de 1071 para os top 10 e de 710 para os demais.</a:t>
            </a:r>
          </a:p>
        </p:txBody>
      </p:sp>
      <p:grpSp>
        <p:nvGrpSpPr>
          <p:cNvPr name="Group 26" id="26"/>
          <p:cNvGrpSpPr/>
          <p:nvPr/>
        </p:nvGrpSpPr>
        <p:grpSpPr>
          <a:xfrm rot="0">
            <a:off x="-2472411" y="-198790"/>
            <a:ext cx="21693011" cy="10684581"/>
            <a:chOff x="0" y="0"/>
            <a:chExt cx="5713386" cy="2814046"/>
          </a:xfrm>
        </p:grpSpPr>
        <p:sp>
          <p:nvSpPr>
            <p:cNvPr name="Freeform 27" id="27"/>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8" id="28"/>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9" id="29"/>
          <p:cNvSpPr/>
          <p:nvPr/>
        </p:nvSpPr>
        <p:spPr>
          <a:xfrm flipH="false" flipV="false" rot="0">
            <a:off x="1146905" y="2484859"/>
            <a:ext cx="7619816" cy="5714862"/>
          </a:xfrm>
          <a:custGeom>
            <a:avLst/>
            <a:gdLst/>
            <a:ahLst/>
            <a:cxnLst/>
            <a:rect r="r" b="b" t="t" l="l"/>
            <a:pathLst>
              <a:path h="5714862" w="7619816">
                <a:moveTo>
                  <a:pt x="0" y="0"/>
                </a:moveTo>
                <a:lnTo>
                  <a:pt x="7619816" y="0"/>
                </a:lnTo>
                <a:lnTo>
                  <a:pt x="7619816" y="5714862"/>
                </a:lnTo>
                <a:lnTo>
                  <a:pt x="0" y="5714862"/>
                </a:lnTo>
                <a:lnTo>
                  <a:pt x="0" y="0"/>
                </a:lnTo>
                <a:close/>
              </a:path>
            </a:pathLst>
          </a:custGeom>
          <a:blipFill>
            <a:blip r:embed="rId10"/>
            <a:stretch>
              <a:fillRect l="0" t="0" r="0" b="0"/>
            </a:stretch>
          </a:blipFill>
        </p:spPr>
      </p:sp>
      <p:sp>
        <p:nvSpPr>
          <p:cNvPr name="Freeform 30" id="30"/>
          <p:cNvSpPr/>
          <p:nvPr/>
        </p:nvSpPr>
        <p:spPr>
          <a:xfrm flipH="false" flipV="false" rot="0">
            <a:off x="9675685" y="2512010"/>
            <a:ext cx="7583615" cy="5687711"/>
          </a:xfrm>
          <a:custGeom>
            <a:avLst/>
            <a:gdLst/>
            <a:ahLst/>
            <a:cxnLst/>
            <a:rect r="r" b="b" t="t" l="l"/>
            <a:pathLst>
              <a:path h="5687711" w="7583615">
                <a:moveTo>
                  <a:pt x="0" y="0"/>
                </a:moveTo>
                <a:lnTo>
                  <a:pt x="7583615" y="0"/>
                </a:lnTo>
                <a:lnTo>
                  <a:pt x="7583615" y="5687711"/>
                </a:lnTo>
                <a:lnTo>
                  <a:pt x="0" y="5687711"/>
                </a:lnTo>
                <a:lnTo>
                  <a:pt x="0" y="0"/>
                </a:lnTo>
                <a:close/>
              </a:path>
            </a:pathLst>
          </a:custGeom>
          <a:blipFill>
            <a:blip r:embed="rId11"/>
            <a:stretch>
              <a:fillRect l="0" t="0" r="0" b="0"/>
            </a:stretch>
          </a:blipFill>
        </p:spPr>
      </p:sp>
      <p:sp>
        <p:nvSpPr>
          <p:cNvPr name="TextBox 31" id="31"/>
          <p:cNvSpPr txBox="true"/>
          <p:nvPr/>
        </p:nvSpPr>
        <p:spPr>
          <a:xfrm rot="0">
            <a:off x="451002" y="1613741"/>
            <a:ext cx="12980289" cy="10477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RQ 04. Sistemas populares são atualizados com frequência</a:t>
            </a:r>
          </a:p>
          <a:p>
            <a:pPr algn="ctr">
              <a:lnSpc>
                <a:spcPts val="4200"/>
              </a:lnSpc>
              <a:spcBef>
                <a:spcPct val="0"/>
              </a:spcBef>
            </a:pPr>
          </a:p>
        </p:txBody>
      </p:sp>
      <p:sp>
        <p:nvSpPr>
          <p:cNvPr name="TextBox 32" id="32"/>
          <p:cNvSpPr txBox="true"/>
          <p:nvPr/>
        </p:nvSpPr>
        <p:spPr>
          <a:xfrm rot="0">
            <a:off x="1143967" y="8471577"/>
            <a:ext cx="7507486" cy="323215"/>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0 dias Mín: 0 dias, Máx: 4 dias</a:t>
            </a:r>
          </a:p>
        </p:txBody>
      </p:sp>
      <p:sp>
        <p:nvSpPr>
          <p:cNvPr name="TextBox 33" id="33"/>
          <p:cNvSpPr txBox="true"/>
          <p:nvPr/>
        </p:nvSpPr>
        <p:spPr>
          <a:xfrm rot="0">
            <a:off x="9867935" y="8471577"/>
            <a:ext cx="7199114" cy="323215"/>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0 dias Mín: 0 dias, Máx: 0 dias</a:t>
            </a:r>
          </a:p>
        </p:txBody>
      </p:sp>
    </p:spTree>
  </p:cSld>
  <p:clrMapOvr>
    <a:masterClrMapping/>
  </p:clrMapOvr>
  <p:transition spd="fast">
    <p:fade/>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true" flipV="false" rot="1374553">
            <a:off x="-3009618" y="5893516"/>
            <a:ext cx="11894220" cy="5734005"/>
          </a:xfrm>
          <a:custGeom>
            <a:avLst/>
            <a:gdLst/>
            <a:ahLst/>
            <a:cxnLst/>
            <a:rect r="r" b="b" t="t" l="l"/>
            <a:pathLst>
              <a:path h="5734005" w="11894220">
                <a:moveTo>
                  <a:pt x="11894220" y="0"/>
                </a:moveTo>
                <a:lnTo>
                  <a:pt x="0" y="0"/>
                </a:lnTo>
                <a:lnTo>
                  <a:pt x="0" y="5734006"/>
                </a:lnTo>
                <a:lnTo>
                  <a:pt x="11894220" y="5734006"/>
                </a:lnTo>
                <a:lnTo>
                  <a:pt x="11894220" y="0"/>
                </a:lnTo>
                <a:close/>
              </a:path>
            </a:pathLst>
          </a:custGeom>
          <a:blipFill>
            <a:blip r:embed="rId2"/>
            <a:stretch>
              <a:fillRect l="0" t="0" r="0" b="0"/>
            </a:stretch>
          </a:blipFill>
        </p:spPr>
      </p:sp>
      <p:sp>
        <p:nvSpPr>
          <p:cNvPr name="Freeform 3" id="3"/>
          <p:cNvSpPr/>
          <p:nvPr/>
        </p:nvSpPr>
        <p:spPr>
          <a:xfrm flipH="false" flipV="false" rot="2927248">
            <a:off x="-7599215" y="8417688"/>
            <a:ext cx="12739531" cy="4495993"/>
          </a:xfrm>
          <a:custGeom>
            <a:avLst/>
            <a:gdLst/>
            <a:ahLst/>
            <a:cxnLst/>
            <a:rect r="r" b="b" t="t" l="l"/>
            <a:pathLst>
              <a:path h="4495993" w="12739531">
                <a:moveTo>
                  <a:pt x="0" y="0"/>
                </a:moveTo>
                <a:lnTo>
                  <a:pt x="12739531" y="0"/>
                </a:lnTo>
                <a:lnTo>
                  <a:pt x="12739531" y="4495993"/>
                </a:lnTo>
                <a:lnTo>
                  <a:pt x="0" y="4495993"/>
                </a:lnTo>
                <a:lnTo>
                  <a:pt x="0" y="0"/>
                </a:lnTo>
                <a:close/>
              </a:path>
            </a:pathLst>
          </a:custGeom>
          <a:blipFill>
            <a:blip r:embed="rId3"/>
            <a:stretch>
              <a:fillRect l="0" t="0" r="0" b="0"/>
            </a:stretch>
          </a:blipFill>
        </p:spPr>
      </p:sp>
      <p:sp>
        <p:nvSpPr>
          <p:cNvPr name="Freeform 4" id="4"/>
          <p:cNvSpPr/>
          <p:nvPr/>
        </p:nvSpPr>
        <p:spPr>
          <a:xfrm flipH="false" flipV="false" rot="0">
            <a:off x="11403317" y="5358710"/>
            <a:ext cx="5855983" cy="4652845"/>
          </a:xfrm>
          <a:custGeom>
            <a:avLst/>
            <a:gdLst/>
            <a:ahLst/>
            <a:cxnLst/>
            <a:rect r="r" b="b" t="t" l="l"/>
            <a:pathLst>
              <a:path h="4652845" w="5855983">
                <a:moveTo>
                  <a:pt x="0" y="0"/>
                </a:moveTo>
                <a:lnTo>
                  <a:pt x="5855983" y="0"/>
                </a:lnTo>
                <a:lnTo>
                  <a:pt x="5855983" y="4652845"/>
                </a:lnTo>
                <a:lnTo>
                  <a:pt x="0" y="46528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2638713" y="1577913"/>
            <a:ext cx="11249567" cy="3583305"/>
          </a:xfrm>
          <a:prstGeom prst="rect">
            <a:avLst/>
          </a:prstGeom>
        </p:spPr>
        <p:txBody>
          <a:bodyPr anchor="t" rtlCol="false" tIns="0" lIns="0" bIns="0" rIns="0">
            <a:spAutoFit/>
          </a:bodyPr>
          <a:lstStyle/>
          <a:p>
            <a:pPr algn="l">
              <a:lnSpc>
                <a:spcPts val="9360"/>
              </a:lnSpc>
            </a:pPr>
            <a:r>
              <a:rPr lang="en-US" sz="9000" spc="-567" b="true">
                <a:solidFill>
                  <a:srgbClr val="FFFFFF"/>
                </a:solidFill>
                <a:latin typeface="Garet Bold"/>
                <a:ea typeface="Garet Bold"/>
                <a:cs typeface="Garet Bold"/>
                <a:sym typeface="Garet Bold"/>
              </a:rPr>
              <a:t>Características </a:t>
            </a:r>
          </a:p>
          <a:p>
            <a:pPr algn="l">
              <a:lnSpc>
                <a:spcPts val="9360"/>
              </a:lnSpc>
            </a:pPr>
            <a:r>
              <a:rPr lang="en-US" sz="9000" spc="-567" b="true">
                <a:solidFill>
                  <a:srgbClr val="FFFFFF"/>
                </a:solidFill>
                <a:latin typeface="Garet Bold"/>
                <a:ea typeface="Garet Bold"/>
                <a:cs typeface="Garet Bold"/>
                <a:sym typeface="Garet Bold"/>
              </a:rPr>
              <a:t>de repositórios populares​</a:t>
            </a:r>
          </a:p>
        </p:txBody>
      </p:sp>
      <p:sp>
        <p:nvSpPr>
          <p:cNvPr name="Freeform 6" id="6"/>
          <p:cNvSpPr/>
          <p:nvPr/>
        </p:nvSpPr>
        <p:spPr>
          <a:xfrm flipH="false" flipV="false" rot="0">
            <a:off x="-3656571" y="-5189422"/>
            <a:ext cx="23652028" cy="22922757"/>
          </a:xfrm>
          <a:custGeom>
            <a:avLst/>
            <a:gdLst/>
            <a:ahLst/>
            <a:cxnLst/>
            <a:rect r="r" b="b" t="t" l="l"/>
            <a:pathLst>
              <a:path h="22922757" w="23652028">
                <a:moveTo>
                  <a:pt x="0" y="0"/>
                </a:moveTo>
                <a:lnTo>
                  <a:pt x="23652028" y="0"/>
                </a:lnTo>
                <a:lnTo>
                  <a:pt x="23652028" y="22922757"/>
                </a:lnTo>
                <a:lnTo>
                  <a:pt x="0" y="22922757"/>
                </a:lnTo>
                <a:lnTo>
                  <a:pt x="0" y="0"/>
                </a:lnTo>
                <a:close/>
              </a:path>
            </a:pathLst>
          </a:custGeom>
          <a:blipFill>
            <a:blip r:embed="rId6"/>
            <a:stretch>
              <a:fillRect l="0" t="0" r="0" b="0"/>
            </a:stretch>
          </a:blipFill>
        </p:spPr>
      </p:sp>
      <p:sp>
        <p:nvSpPr>
          <p:cNvPr name="TextBox 7" id="7"/>
          <p:cNvSpPr txBox="true"/>
          <p:nvPr/>
        </p:nvSpPr>
        <p:spPr>
          <a:xfrm rot="0">
            <a:off x="4658398" y="2006445"/>
            <a:ext cx="10065454" cy="1798167"/>
          </a:xfrm>
          <a:prstGeom prst="rect">
            <a:avLst/>
          </a:prstGeom>
        </p:spPr>
        <p:txBody>
          <a:bodyPr anchor="t" rtlCol="false" tIns="0" lIns="0" bIns="0" rIns="0">
            <a:spAutoFit/>
          </a:bodyPr>
          <a:lstStyle/>
          <a:p>
            <a:pPr algn="l">
              <a:lnSpc>
                <a:spcPts val="13718"/>
              </a:lnSpc>
            </a:pPr>
            <a:r>
              <a:rPr lang="en-US" sz="13190" spc="-831" b="true">
                <a:solidFill>
                  <a:srgbClr val="FFFFFF"/>
                </a:solidFill>
                <a:latin typeface="Garet Bold"/>
                <a:ea typeface="Garet Bold"/>
                <a:cs typeface="Garet Bold"/>
                <a:sym typeface="Garet Bold"/>
              </a:rPr>
              <a:t>Introdução</a:t>
            </a:r>
          </a:p>
        </p:txBody>
      </p:sp>
      <p:sp>
        <p:nvSpPr>
          <p:cNvPr name="TextBox 8" id="8"/>
          <p:cNvSpPr txBox="true"/>
          <p:nvPr/>
        </p:nvSpPr>
        <p:spPr>
          <a:xfrm rot="0">
            <a:off x="1609890" y="4828025"/>
            <a:ext cx="15843332" cy="2299970"/>
          </a:xfrm>
          <a:prstGeom prst="rect">
            <a:avLst/>
          </a:prstGeom>
        </p:spPr>
        <p:txBody>
          <a:bodyPr anchor="t" rtlCol="false" tIns="0" lIns="0" bIns="0" rIns="0">
            <a:spAutoFit/>
          </a:bodyPr>
          <a:lstStyle/>
          <a:p>
            <a:pPr algn="ctr">
              <a:lnSpc>
                <a:spcPts val="3640"/>
              </a:lnSpc>
              <a:spcBef>
                <a:spcPct val="0"/>
              </a:spcBef>
            </a:pPr>
            <a:r>
              <a:rPr lang="en-US" sz="3500" spc="-220">
                <a:solidFill>
                  <a:srgbClr val="FFFFFF"/>
                </a:solidFill>
                <a:latin typeface="Garet"/>
                <a:ea typeface="Garet"/>
                <a:cs typeface="Garet"/>
                <a:sym typeface="Garet"/>
              </a:rPr>
              <a:t>O cenário atual de desenvolvimento de software demanda evidências empíricas para apoiar a tomada de decisões. Neste contexto, realizamos uma investigação sistemática sobre práticas de desenvolvimento, utilizando métodos científicos para coletar e analisar dados relevantes para a comunidade de engenharia de software.</a:t>
            </a:r>
          </a:p>
        </p:txBody>
      </p:sp>
      <p:grpSp>
        <p:nvGrpSpPr>
          <p:cNvPr name="Group 9" id="9"/>
          <p:cNvGrpSpPr/>
          <p:nvPr/>
        </p:nvGrpSpPr>
        <p:grpSpPr>
          <a:xfrm rot="0">
            <a:off x="-2772499" y="0"/>
            <a:ext cx="3086100" cy="10500699"/>
            <a:chOff x="0" y="0"/>
            <a:chExt cx="812800" cy="2765616"/>
          </a:xfrm>
        </p:grpSpPr>
        <p:sp>
          <p:nvSpPr>
            <p:cNvPr name="Freeform 10" id="10"/>
            <p:cNvSpPr/>
            <p:nvPr/>
          </p:nvSpPr>
          <p:spPr>
            <a:xfrm flipH="false" flipV="false" rot="0">
              <a:off x="0" y="0"/>
              <a:ext cx="812800" cy="2765616"/>
            </a:xfrm>
            <a:custGeom>
              <a:avLst/>
              <a:gdLst/>
              <a:ahLst/>
              <a:cxnLst/>
              <a:rect r="r" b="b" t="t" l="l"/>
              <a:pathLst>
                <a:path h="2765616" w="812800">
                  <a:moveTo>
                    <a:pt x="0" y="0"/>
                  </a:moveTo>
                  <a:lnTo>
                    <a:pt x="812800" y="0"/>
                  </a:lnTo>
                  <a:lnTo>
                    <a:pt x="812800" y="2765616"/>
                  </a:lnTo>
                  <a:lnTo>
                    <a:pt x="0" y="2765616"/>
                  </a:lnTo>
                  <a:close/>
                </a:path>
              </a:pathLst>
            </a:custGeom>
            <a:solidFill>
              <a:srgbClr val="1E00FD"/>
            </a:solidFill>
          </p:spPr>
        </p:sp>
        <p:sp>
          <p:nvSpPr>
            <p:cNvPr name="TextBox 11" id="11"/>
            <p:cNvSpPr txBox="true"/>
            <p:nvPr/>
          </p:nvSpPr>
          <p:spPr>
            <a:xfrm>
              <a:off x="0" y="-38100"/>
              <a:ext cx="812800" cy="2803716"/>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16218317" y="6257225"/>
            <a:ext cx="16531918" cy="14732"/>
          </a:xfrm>
          <a:prstGeom prst="rect">
            <a:avLst/>
          </a:prstGeom>
        </p:spPr>
        <p:txBody>
          <a:bodyPr anchor="t" rtlCol="false" tIns="0" lIns="0" bIns="0" rIns="0">
            <a:spAutoFit/>
          </a:bodyPr>
          <a:lstStyle/>
          <a:p>
            <a:pPr algn="l">
              <a:lnSpc>
                <a:spcPts val="103"/>
              </a:lnSpc>
            </a:pPr>
            <a:r>
              <a:rPr lang="en-US" sz="100" spc="-6" b="true">
                <a:solidFill>
                  <a:srgbClr val="FFFFFF"/>
                </a:solidFill>
                <a:latin typeface="Garet Bold"/>
                <a:ea typeface="Garet Bold"/>
                <a:cs typeface="Garet Bold"/>
                <a:sym typeface="Garet Bold"/>
              </a:rPr>
              <a:t>HIPÓTESES INFORMAIS</a:t>
            </a:r>
          </a:p>
        </p:txBody>
      </p:sp>
      <p:sp>
        <p:nvSpPr>
          <p:cNvPr name="TextBox 13" id="13"/>
          <p:cNvSpPr txBox="true"/>
          <p:nvPr/>
        </p:nvSpPr>
        <p:spPr>
          <a:xfrm rot="0">
            <a:off x="-918130" y="5358710"/>
            <a:ext cx="1946830" cy="16670"/>
          </a:xfrm>
          <a:prstGeom prst="rect">
            <a:avLst/>
          </a:prstGeom>
        </p:spPr>
        <p:txBody>
          <a:bodyPr anchor="t" rtlCol="false" tIns="0" lIns="0" bIns="0" rIns="0">
            <a:spAutoFit/>
          </a:bodyPr>
          <a:lstStyle/>
          <a:p>
            <a:pPr algn="l">
              <a:lnSpc>
                <a:spcPts val="117"/>
              </a:lnSpc>
            </a:pPr>
            <a:r>
              <a:rPr lang="en-US" sz="113" spc="-7" b="true">
                <a:solidFill>
                  <a:srgbClr val="FFFFFF"/>
                </a:solidFill>
                <a:latin typeface="Garet Bold"/>
                <a:ea typeface="Garet Bold"/>
                <a:cs typeface="Garet Bold"/>
                <a:sym typeface="Garet Bold"/>
              </a:rPr>
              <a:t>HIPÓTESES INFORMAIS</a:t>
            </a:r>
          </a:p>
        </p:txBody>
      </p:sp>
    </p:spTree>
  </p:cSld>
  <p:clrMapOvr>
    <a:masterClrMapping/>
  </p:clrMapOvr>
  <p:transition spd="slow">
    <p:fade/>
  </p:transition>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TextBox 3" id="3"/>
          <p:cNvSpPr txBox="true"/>
          <p:nvPr/>
        </p:nvSpPr>
        <p:spPr>
          <a:xfrm rot="0">
            <a:off x="14904742" y="7271660"/>
            <a:ext cx="3765663" cy="687278"/>
          </a:xfrm>
          <a:prstGeom prst="rect">
            <a:avLst/>
          </a:prstGeom>
        </p:spPr>
        <p:txBody>
          <a:bodyPr anchor="t" rtlCol="false" tIns="0" lIns="0" bIns="0" rIns="0">
            <a:spAutoFit/>
          </a:bodyPr>
          <a:lstStyle/>
          <a:p>
            <a:pPr algn="ctr">
              <a:lnSpc>
                <a:spcPts val="1382"/>
              </a:lnSpc>
              <a:spcBef>
                <a:spcPct val="0"/>
              </a:spcBef>
            </a:pPr>
            <a:r>
              <a:rPr lang="en-US" sz="987">
                <a:solidFill>
                  <a:srgbClr val="FFFFFF"/>
                </a:solidFill>
                <a:latin typeface="Open Sans"/>
                <a:ea typeface="Open Sans"/>
                <a:cs typeface="Open Sans"/>
                <a:sym typeface="Open Sans"/>
              </a:rPr>
              <a:t>Python: 189 repositórios TypeScript: 156 repositórios JavaScript: 130 repositórios Unknown: 103 repositórios Go: 73 repositórios Java: 50 repositórios C++: 48 repositórios Rust: 44 repositórios C: 25 repositórios Jupyter Notebook: 22 repositórios</a:t>
            </a:r>
          </a:p>
        </p:txBody>
      </p:sp>
      <p:sp>
        <p:nvSpPr>
          <p:cNvPr name="Freeform 4" id="4"/>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5" id="5"/>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6" id="6"/>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7" id="7"/>
          <p:cNvGrpSpPr/>
          <p:nvPr/>
        </p:nvGrpSpPr>
        <p:grpSpPr>
          <a:xfrm rot="0">
            <a:off x="-2472411" y="0"/>
            <a:ext cx="24171884" cy="10684581"/>
            <a:chOff x="0" y="0"/>
            <a:chExt cx="6366258" cy="2814046"/>
          </a:xfrm>
        </p:grpSpPr>
        <p:sp>
          <p:nvSpPr>
            <p:cNvPr name="Freeform 8" id="8"/>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9" id="9"/>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1" id="11"/>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2" id="12"/>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3" id="13"/>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4" id="14"/>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5" id="15"/>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6" id="16"/>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5"/>
            <a:stretch>
              <a:fillRect l="0" t="0" r="0" b="0"/>
            </a:stretch>
          </a:blipFill>
        </p:spPr>
      </p:sp>
      <p:sp>
        <p:nvSpPr>
          <p:cNvPr name="Freeform 17" id="17"/>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6"/>
            <a:stretch>
              <a:fillRect l="0" t="0" r="0" b="0"/>
            </a:stretch>
          </a:blipFill>
        </p:spPr>
      </p:sp>
      <p:sp>
        <p:nvSpPr>
          <p:cNvPr name="TextBox 18" id="18"/>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9" id="19"/>
          <p:cNvGrpSpPr/>
          <p:nvPr/>
        </p:nvGrpSpPr>
        <p:grpSpPr>
          <a:xfrm rot="0">
            <a:off x="-2472411" y="0"/>
            <a:ext cx="21693011" cy="10684581"/>
            <a:chOff x="0" y="0"/>
            <a:chExt cx="5713386" cy="2814046"/>
          </a:xfrm>
        </p:grpSpPr>
        <p:sp>
          <p:nvSpPr>
            <p:cNvPr name="Freeform 20" id="20"/>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1" id="21"/>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0">
            <a:off x="805826"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7"/>
            <a:stretch>
              <a:fillRect l="0" t="0" r="0" b="0"/>
            </a:stretch>
          </a:blipFill>
        </p:spPr>
      </p:sp>
      <p:sp>
        <p:nvSpPr>
          <p:cNvPr name="Freeform 23" id="23"/>
          <p:cNvSpPr/>
          <p:nvPr/>
        </p:nvSpPr>
        <p:spPr>
          <a:xfrm flipH="false" flipV="false" rot="0">
            <a:off x="9450844"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8"/>
            <a:stretch>
              <a:fillRect l="0" t="0" r="0" b="0"/>
            </a:stretch>
          </a:blipFill>
        </p:spPr>
      </p:sp>
      <p:sp>
        <p:nvSpPr>
          <p:cNvPr name="Freeform 24" id="24"/>
          <p:cNvSpPr/>
          <p:nvPr/>
        </p:nvSpPr>
        <p:spPr>
          <a:xfrm flipH="false" flipV="false" rot="6625233">
            <a:off x="-1558112" y="-8797515"/>
            <a:ext cx="21602900" cy="20936811"/>
          </a:xfrm>
          <a:custGeom>
            <a:avLst/>
            <a:gdLst/>
            <a:ahLst/>
            <a:cxnLst/>
            <a:rect r="r" b="b" t="t" l="l"/>
            <a:pathLst>
              <a:path h="20936811" w="21602900">
                <a:moveTo>
                  <a:pt x="0" y="0"/>
                </a:moveTo>
                <a:lnTo>
                  <a:pt x="21602901" y="0"/>
                </a:lnTo>
                <a:lnTo>
                  <a:pt x="21602901" y="20936811"/>
                </a:lnTo>
                <a:lnTo>
                  <a:pt x="0" y="20936811"/>
                </a:lnTo>
                <a:lnTo>
                  <a:pt x="0" y="0"/>
                </a:lnTo>
                <a:close/>
              </a:path>
            </a:pathLst>
          </a:custGeom>
          <a:blipFill>
            <a:blip r:embed="rId5"/>
            <a:stretch>
              <a:fillRect l="0" t="0" r="0" b="0"/>
            </a:stretch>
          </a:blipFill>
        </p:spPr>
      </p:sp>
      <p:sp>
        <p:nvSpPr>
          <p:cNvPr name="Freeform 25" id="25"/>
          <p:cNvSpPr/>
          <p:nvPr/>
        </p:nvSpPr>
        <p:spPr>
          <a:xfrm flipH="false" flipV="false" rot="0">
            <a:off x="4786273" y="3896036"/>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9"/>
            <a:stretch>
              <a:fillRect l="0" t="0" r="0" b="0"/>
            </a:stretch>
          </a:blipFill>
        </p:spPr>
      </p:sp>
      <p:sp>
        <p:nvSpPr>
          <p:cNvPr name="TextBox 26" id="26"/>
          <p:cNvSpPr txBox="true"/>
          <p:nvPr/>
        </p:nvSpPr>
        <p:spPr>
          <a:xfrm rot="0">
            <a:off x="1331706" y="617855"/>
            <a:ext cx="14870029" cy="26479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p>
          <a:p>
            <a:pPr algn="ctr">
              <a:lnSpc>
                <a:spcPts val="4200"/>
              </a:lnSpc>
              <a:spcBef>
                <a:spcPct val="0"/>
              </a:spcBef>
            </a:pPr>
            <a:r>
              <a:rPr lang="en-US" b="true" sz="3000">
                <a:solidFill>
                  <a:srgbClr val="FFFFFF"/>
                </a:solidFill>
                <a:latin typeface="Open Sans Bold"/>
                <a:ea typeface="Open Sans Bold"/>
                <a:cs typeface="Open Sans Bold"/>
                <a:sym typeface="Open Sans Bold"/>
              </a:rPr>
              <a:t>Quando comparado, existe uma diferença no valor de pull request (PR) aceitas, sendo que os populares possuem maior aceite das PRs, ou seja, há um aumento na contribuição externa. Também há um menor número de outliers com mediana sendo de 1071 para os top 10 e de 710 para os demais.</a:t>
            </a:r>
          </a:p>
        </p:txBody>
      </p:sp>
      <p:grpSp>
        <p:nvGrpSpPr>
          <p:cNvPr name="Group 27" id="27"/>
          <p:cNvGrpSpPr/>
          <p:nvPr/>
        </p:nvGrpSpPr>
        <p:grpSpPr>
          <a:xfrm rot="0">
            <a:off x="-2472411" y="0"/>
            <a:ext cx="21693011" cy="10684581"/>
            <a:chOff x="0" y="0"/>
            <a:chExt cx="5713386" cy="2814046"/>
          </a:xfrm>
        </p:grpSpPr>
        <p:sp>
          <p:nvSpPr>
            <p:cNvPr name="Freeform 28" id="28"/>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9" id="29"/>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30" id="30"/>
          <p:cNvSpPr/>
          <p:nvPr/>
        </p:nvSpPr>
        <p:spPr>
          <a:xfrm flipH="false" flipV="false" rot="0">
            <a:off x="4786273" y="3675628"/>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10"/>
            <a:stretch>
              <a:fillRect l="0" t="0" r="0" b="0"/>
            </a:stretch>
          </a:blipFill>
        </p:spPr>
      </p:sp>
      <p:sp>
        <p:nvSpPr>
          <p:cNvPr name="TextBox 31" id="31"/>
          <p:cNvSpPr txBox="true"/>
          <p:nvPr/>
        </p:nvSpPr>
        <p:spPr>
          <a:xfrm rot="0">
            <a:off x="876489" y="617855"/>
            <a:ext cx="15780464" cy="21145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r>
              <a:rPr lang="en-US" sz="3000">
                <a:solidFill>
                  <a:srgbClr val="FFFFFF"/>
                </a:solidFill>
                <a:latin typeface="Open Sans"/>
                <a:ea typeface="Open Sans"/>
                <a:cs typeface="Open Sans"/>
                <a:sym typeface="Open Sans"/>
              </a:rPr>
              <a:t>:</a:t>
            </a:r>
          </a:p>
          <a:p>
            <a:pPr algn="ctr">
              <a:lnSpc>
                <a:spcPts val="4200"/>
              </a:lnSpc>
              <a:spcBef>
                <a:spcPct val="0"/>
              </a:spcBef>
            </a:pPr>
            <a:r>
              <a:rPr lang="en-US" sz="3000">
                <a:solidFill>
                  <a:srgbClr val="FFFFFF"/>
                </a:solidFill>
                <a:latin typeface="Open Sans"/>
                <a:ea typeface="Open Sans"/>
                <a:cs typeface="Open Sans"/>
                <a:sym typeface="Open Sans"/>
              </a:rPr>
              <a:t>As atualizações no git ocorrem de forma bem concisa e diária, não possuindo uma relação evidente entre a dias desde a última atualização com a popularidade dos repositórios.</a:t>
            </a:r>
          </a:p>
        </p:txBody>
      </p:sp>
      <p:sp>
        <p:nvSpPr>
          <p:cNvPr name="Freeform 32" id="32"/>
          <p:cNvSpPr/>
          <p:nvPr/>
        </p:nvSpPr>
        <p:spPr>
          <a:xfrm flipH="false" flipV="false" rot="0">
            <a:off x="14009420" y="4520442"/>
            <a:ext cx="7347876" cy="7121316"/>
          </a:xfrm>
          <a:custGeom>
            <a:avLst/>
            <a:gdLst/>
            <a:ahLst/>
            <a:cxnLst/>
            <a:rect r="r" b="b" t="t" l="l"/>
            <a:pathLst>
              <a:path h="7121316" w="7347876">
                <a:moveTo>
                  <a:pt x="0" y="0"/>
                </a:moveTo>
                <a:lnTo>
                  <a:pt x="7347876" y="0"/>
                </a:lnTo>
                <a:lnTo>
                  <a:pt x="7347876" y="7121316"/>
                </a:lnTo>
                <a:lnTo>
                  <a:pt x="0" y="7121316"/>
                </a:lnTo>
                <a:lnTo>
                  <a:pt x="0" y="0"/>
                </a:lnTo>
                <a:close/>
              </a:path>
            </a:pathLst>
          </a:custGeom>
          <a:blipFill>
            <a:blip r:embed="rId5"/>
            <a:stretch>
              <a:fillRect l="0" t="0" r="0" b="0"/>
            </a:stretch>
          </a:blipFill>
        </p:spPr>
      </p:sp>
    </p:spTree>
  </p:cSld>
  <p:clrMapOvr>
    <a:masterClrMapping/>
  </p:clrMapOvr>
  <p:transition spd="fast">
    <p:fade/>
  </p:transition>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24171884" cy="10684581"/>
            <a:chOff x="0" y="0"/>
            <a:chExt cx="6366258" cy="2814046"/>
          </a:xfrm>
        </p:grpSpPr>
        <p:sp>
          <p:nvSpPr>
            <p:cNvPr name="Freeform 7" id="7"/>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8" id="8"/>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0" id="10"/>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1" id="11"/>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2" id="12"/>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3" id="13"/>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4" id="14"/>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5" id="15"/>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5"/>
            <a:stretch>
              <a:fillRect l="0" t="0" r="0" b="0"/>
            </a:stretch>
          </a:blipFill>
        </p:spPr>
      </p:sp>
      <p:sp>
        <p:nvSpPr>
          <p:cNvPr name="Freeform 16" id="16"/>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6"/>
            <a:stretch>
              <a:fillRect l="0" t="0" r="0" b="0"/>
            </a:stretch>
          </a:blipFill>
        </p:spPr>
      </p:sp>
      <p:sp>
        <p:nvSpPr>
          <p:cNvPr name="TextBox 17" id="17"/>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8" id="18"/>
          <p:cNvGrpSpPr/>
          <p:nvPr/>
        </p:nvGrpSpPr>
        <p:grpSpPr>
          <a:xfrm rot="0">
            <a:off x="-2472411" y="0"/>
            <a:ext cx="21693011" cy="10684581"/>
            <a:chOff x="0" y="0"/>
            <a:chExt cx="5713386" cy="2814046"/>
          </a:xfrm>
        </p:grpSpPr>
        <p:sp>
          <p:nvSpPr>
            <p:cNvPr name="Freeform 19" id="19"/>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0" id="20"/>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805826"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7"/>
            <a:stretch>
              <a:fillRect l="0" t="0" r="0" b="0"/>
            </a:stretch>
          </a:blipFill>
        </p:spPr>
      </p:sp>
      <p:sp>
        <p:nvSpPr>
          <p:cNvPr name="Freeform 22" id="22"/>
          <p:cNvSpPr/>
          <p:nvPr/>
        </p:nvSpPr>
        <p:spPr>
          <a:xfrm flipH="false" flipV="false" rot="0">
            <a:off x="9450844"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8"/>
            <a:stretch>
              <a:fillRect l="0" t="0" r="0" b="0"/>
            </a:stretch>
          </a:blipFill>
        </p:spPr>
      </p:sp>
      <p:sp>
        <p:nvSpPr>
          <p:cNvPr name="Freeform 23" id="23"/>
          <p:cNvSpPr/>
          <p:nvPr/>
        </p:nvSpPr>
        <p:spPr>
          <a:xfrm flipH="false" flipV="false" rot="6625233">
            <a:off x="-1558112" y="-8797515"/>
            <a:ext cx="21602900" cy="20936811"/>
          </a:xfrm>
          <a:custGeom>
            <a:avLst/>
            <a:gdLst/>
            <a:ahLst/>
            <a:cxnLst/>
            <a:rect r="r" b="b" t="t" l="l"/>
            <a:pathLst>
              <a:path h="20936811" w="21602900">
                <a:moveTo>
                  <a:pt x="0" y="0"/>
                </a:moveTo>
                <a:lnTo>
                  <a:pt x="21602901" y="0"/>
                </a:lnTo>
                <a:lnTo>
                  <a:pt x="21602901" y="20936811"/>
                </a:lnTo>
                <a:lnTo>
                  <a:pt x="0" y="20936811"/>
                </a:lnTo>
                <a:lnTo>
                  <a:pt x="0" y="0"/>
                </a:lnTo>
                <a:close/>
              </a:path>
            </a:pathLst>
          </a:custGeom>
          <a:blipFill>
            <a:blip r:embed="rId5"/>
            <a:stretch>
              <a:fillRect l="0" t="0" r="0" b="0"/>
            </a:stretch>
          </a:blipFill>
        </p:spPr>
      </p:sp>
      <p:sp>
        <p:nvSpPr>
          <p:cNvPr name="Freeform 24" id="24"/>
          <p:cNvSpPr/>
          <p:nvPr/>
        </p:nvSpPr>
        <p:spPr>
          <a:xfrm flipH="false" flipV="false" rot="0">
            <a:off x="4786273" y="3896036"/>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9"/>
            <a:stretch>
              <a:fillRect l="0" t="0" r="0" b="0"/>
            </a:stretch>
          </a:blipFill>
        </p:spPr>
      </p:sp>
      <p:sp>
        <p:nvSpPr>
          <p:cNvPr name="TextBox 25" id="25"/>
          <p:cNvSpPr txBox="true"/>
          <p:nvPr/>
        </p:nvSpPr>
        <p:spPr>
          <a:xfrm rot="0">
            <a:off x="1331706" y="617855"/>
            <a:ext cx="14870029" cy="26479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p>
          <a:p>
            <a:pPr algn="ctr">
              <a:lnSpc>
                <a:spcPts val="4200"/>
              </a:lnSpc>
              <a:spcBef>
                <a:spcPct val="0"/>
              </a:spcBef>
            </a:pPr>
            <a:r>
              <a:rPr lang="en-US" b="true" sz="3000">
                <a:solidFill>
                  <a:srgbClr val="FFFFFF"/>
                </a:solidFill>
                <a:latin typeface="Open Sans Bold"/>
                <a:ea typeface="Open Sans Bold"/>
                <a:cs typeface="Open Sans Bold"/>
                <a:sym typeface="Open Sans Bold"/>
              </a:rPr>
              <a:t>Quando comparado, existe uma diferença no valor de pull request (PR) aceitas, sendo que os populares possuem maior aceite das PRs, ou seja, há um aumento na contribuição externa. Também há um menor número de outliers com mediana sendo de 1071 para os top 10 e de 710 para os demais.</a:t>
            </a:r>
          </a:p>
        </p:txBody>
      </p:sp>
      <p:grpSp>
        <p:nvGrpSpPr>
          <p:cNvPr name="Group 26" id="26"/>
          <p:cNvGrpSpPr/>
          <p:nvPr/>
        </p:nvGrpSpPr>
        <p:grpSpPr>
          <a:xfrm rot="0">
            <a:off x="-2472411" y="-198790"/>
            <a:ext cx="21693011" cy="10684581"/>
            <a:chOff x="0" y="0"/>
            <a:chExt cx="5713386" cy="2814046"/>
          </a:xfrm>
        </p:grpSpPr>
        <p:sp>
          <p:nvSpPr>
            <p:cNvPr name="Freeform 27" id="27"/>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8" id="28"/>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9" id="29"/>
          <p:cNvSpPr/>
          <p:nvPr/>
        </p:nvSpPr>
        <p:spPr>
          <a:xfrm flipH="false" flipV="false" rot="0">
            <a:off x="613689" y="2676849"/>
            <a:ext cx="9309090" cy="6981818"/>
          </a:xfrm>
          <a:custGeom>
            <a:avLst/>
            <a:gdLst/>
            <a:ahLst/>
            <a:cxnLst/>
            <a:rect r="r" b="b" t="t" l="l"/>
            <a:pathLst>
              <a:path h="6981818" w="9309090">
                <a:moveTo>
                  <a:pt x="0" y="0"/>
                </a:moveTo>
                <a:lnTo>
                  <a:pt x="9309090" y="0"/>
                </a:lnTo>
                <a:lnTo>
                  <a:pt x="9309090" y="6981818"/>
                </a:lnTo>
                <a:lnTo>
                  <a:pt x="0" y="6981818"/>
                </a:lnTo>
                <a:lnTo>
                  <a:pt x="0" y="0"/>
                </a:lnTo>
                <a:close/>
              </a:path>
            </a:pathLst>
          </a:custGeom>
          <a:blipFill>
            <a:blip r:embed="rId10"/>
            <a:stretch>
              <a:fillRect l="0" t="0" r="0" b="0"/>
            </a:stretch>
          </a:blipFill>
        </p:spPr>
      </p:sp>
      <p:sp>
        <p:nvSpPr>
          <p:cNvPr name="Freeform 30" id="30"/>
          <p:cNvSpPr/>
          <p:nvPr/>
        </p:nvSpPr>
        <p:spPr>
          <a:xfrm flipH="false" flipV="false" rot="0">
            <a:off x="10298121" y="2393249"/>
            <a:ext cx="7711220" cy="7473457"/>
          </a:xfrm>
          <a:custGeom>
            <a:avLst/>
            <a:gdLst/>
            <a:ahLst/>
            <a:cxnLst/>
            <a:rect r="r" b="b" t="t" l="l"/>
            <a:pathLst>
              <a:path h="7473457" w="7711220">
                <a:moveTo>
                  <a:pt x="0" y="0"/>
                </a:moveTo>
                <a:lnTo>
                  <a:pt x="7711220" y="0"/>
                </a:lnTo>
                <a:lnTo>
                  <a:pt x="7711220" y="7473458"/>
                </a:lnTo>
                <a:lnTo>
                  <a:pt x="0" y="7473458"/>
                </a:lnTo>
                <a:lnTo>
                  <a:pt x="0" y="0"/>
                </a:lnTo>
                <a:close/>
              </a:path>
            </a:pathLst>
          </a:custGeom>
          <a:blipFill>
            <a:blip r:embed="rId5"/>
            <a:stretch>
              <a:fillRect l="0" t="0" r="0" b="0"/>
            </a:stretch>
          </a:blipFill>
        </p:spPr>
      </p:sp>
      <p:sp>
        <p:nvSpPr>
          <p:cNvPr name="TextBox 31" id="31"/>
          <p:cNvSpPr txBox="true"/>
          <p:nvPr/>
        </p:nvSpPr>
        <p:spPr>
          <a:xfrm rot="0">
            <a:off x="451002" y="1613741"/>
            <a:ext cx="14742342" cy="10477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RQ 05. Sistemas populares são escritos nas linguagens mais populares?</a:t>
            </a:r>
          </a:p>
          <a:p>
            <a:pPr algn="ctr">
              <a:lnSpc>
                <a:spcPts val="4200"/>
              </a:lnSpc>
              <a:spcBef>
                <a:spcPct val="0"/>
              </a:spcBef>
            </a:pPr>
          </a:p>
        </p:txBody>
      </p:sp>
      <p:sp>
        <p:nvSpPr>
          <p:cNvPr name="TextBox 32" id="32"/>
          <p:cNvSpPr txBox="true"/>
          <p:nvPr/>
        </p:nvSpPr>
        <p:spPr>
          <a:xfrm rot="0">
            <a:off x="11012085" y="4547868"/>
            <a:ext cx="6625557" cy="2491892"/>
          </a:xfrm>
          <a:prstGeom prst="rect">
            <a:avLst/>
          </a:prstGeom>
        </p:spPr>
        <p:txBody>
          <a:bodyPr anchor="t" rtlCol="false" tIns="0" lIns="0" bIns="0" rIns="0">
            <a:spAutoFit/>
          </a:bodyPr>
          <a:lstStyle/>
          <a:p>
            <a:pPr algn="ctr">
              <a:lnSpc>
                <a:spcPts val="3330"/>
              </a:lnSpc>
              <a:spcBef>
                <a:spcPct val="0"/>
              </a:spcBef>
            </a:pPr>
            <a:r>
              <a:rPr lang="en-US" sz="2379">
                <a:solidFill>
                  <a:srgbClr val="FFFFFF"/>
                </a:solidFill>
                <a:latin typeface="Open Sans"/>
                <a:ea typeface="Open Sans"/>
                <a:cs typeface="Open Sans"/>
                <a:sym typeface="Open Sans"/>
              </a:rPr>
              <a:t>Python: 189 repositórios TypeScript: 156 repositórios JavaScript: 130 repositórios Unknown: 103 repositórios Go: 73 repositórios Java: 50 repositórios C++: 48 repositórios Rust: 44 repositórios C: 25 repositórios Jupyter Notebook: 22 repositórios</a:t>
            </a:r>
          </a:p>
        </p:txBody>
      </p:sp>
    </p:spTree>
  </p:cSld>
  <p:clrMapOvr>
    <a:masterClrMapping/>
  </p:clrMapOvr>
  <p:transition spd="slow">
    <p:fade/>
  </p:transition>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24171884" cy="10684581"/>
            <a:chOff x="0" y="0"/>
            <a:chExt cx="6366258" cy="2814046"/>
          </a:xfrm>
        </p:grpSpPr>
        <p:sp>
          <p:nvSpPr>
            <p:cNvPr name="Freeform 7" id="7"/>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8" id="8"/>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0" id="10"/>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1" id="11"/>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2" id="12"/>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3" id="13"/>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4" id="14"/>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5" id="15"/>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5"/>
            <a:stretch>
              <a:fillRect l="0" t="0" r="0" b="0"/>
            </a:stretch>
          </a:blipFill>
        </p:spPr>
      </p:sp>
      <p:sp>
        <p:nvSpPr>
          <p:cNvPr name="Freeform 16" id="16"/>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6"/>
            <a:stretch>
              <a:fillRect l="0" t="0" r="0" b="0"/>
            </a:stretch>
          </a:blipFill>
        </p:spPr>
      </p:sp>
      <p:sp>
        <p:nvSpPr>
          <p:cNvPr name="TextBox 17" id="17"/>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8" id="18"/>
          <p:cNvGrpSpPr/>
          <p:nvPr/>
        </p:nvGrpSpPr>
        <p:grpSpPr>
          <a:xfrm rot="0">
            <a:off x="-2472411" y="0"/>
            <a:ext cx="21693011" cy="10684581"/>
            <a:chOff x="0" y="0"/>
            <a:chExt cx="5713386" cy="2814046"/>
          </a:xfrm>
        </p:grpSpPr>
        <p:sp>
          <p:nvSpPr>
            <p:cNvPr name="Freeform 19" id="19"/>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0" id="20"/>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805826"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7"/>
            <a:stretch>
              <a:fillRect l="0" t="0" r="0" b="0"/>
            </a:stretch>
          </a:blipFill>
        </p:spPr>
      </p:sp>
      <p:sp>
        <p:nvSpPr>
          <p:cNvPr name="Freeform 22" id="22"/>
          <p:cNvSpPr/>
          <p:nvPr/>
        </p:nvSpPr>
        <p:spPr>
          <a:xfrm flipH="false" flipV="false" rot="0">
            <a:off x="9450844"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8"/>
            <a:stretch>
              <a:fillRect l="0" t="0" r="0" b="0"/>
            </a:stretch>
          </a:blipFill>
        </p:spPr>
      </p:sp>
      <p:sp>
        <p:nvSpPr>
          <p:cNvPr name="Freeform 23" id="23"/>
          <p:cNvSpPr/>
          <p:nvPr/>
        </p:nvSpPr>
        <p:spPr>
          <a:xfrm flipH="false" flipV="false" rot="6625233">
            <a:off x="-1558112" y="-8797515"/>
            <a:ext cx="21602900" cy="20936811"/>
          </a:xfrm>
          <a:custGeom>
            <a:avLst/>
            <a:gdLst/>
            <a:ahLst/>
            <a:cxnLst/>
            <a:rect r="r" b="b" t="t" l="l"/>
            <a:pathLst>
              <a:path h="20936811" w="21602900">
                <a:moveTo>
                  <a:pt x="0" y="0"/>
                </a:moveTo>
                <a:lnTo>
                  <a:pt x="21602901" y="0"/>
                </a:lnTo>
                <a:lnTo>
                  <a:pt x="21602901" y="20936811"/>
                </a:lnTo>
                <a:lnTo>
                  <a:pt x="0" y="20936811"/>
                </a:lnTo>
                <a:lnTo>
                  <a:pt x="0" y="0"/>
                </a:lnTo>
                <a:close/>
              </a:path>
            </a:pathLst>
          </a:custGeom>
          <a:blipFill>
            <a:blip r:embed="rId5"/>
            <a:stretch>
              <a:fillRect l="0" t="0" r="0" b="0"/>
            </a:stretch>
          </a:blipFill>
        </p:spPr>
      </p:sp>
      <p:sp>
        <p:nvSpPr>
          <p:cNvPr name="Freeform 24" id="24"/>
          <p:cNvSpPr/>
          <p:nvPr/>
        </p:nvSpPr>
        <p:spPr>
          <a:xfrm flipH="false" flipV="false" rot="0">
            <a:off x="4786273" y="3896036"/>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9"/>
            <a:stretch>
              <a:fillRect l="0" t="0" r="0" b="0"/>
            </a:stretch>
          </a:blipFill>
        </p:spPr>
      </p:sp>
      <p:sp>
        <p:nvSpPr>
          <p:cNvPr name="TextBox 25" id="25"/>
          <p:cNvSpPr txBox="true"/>
          <p:nvPr/>
        </p:nvSpPr>
        <p:spPr>
          <a:xfrm rot="0">
            <a:off x="1331706" y="617855"/>
            <a:ext cx="14870029" cy="26479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p>
          <a:p>
            <a:pPr algn="ctr">
              <a:lnSpc>
                <a:spcPts val="4200"/>
              </a:lnSpc>
              <a:spcBef>
                <a:spcPct val="0"/>
              </a:spcBef>
            </a:pPr>
            <a:r>
              <a:rPr lang="en-US" b="true" sz="3000">
                <a:solidFill>
                  <a:srgbClr val="FFFFFF"/>
                </a:solidFill>
                <a:latin typeface="Open Sans Bold"/>
                <a:ea typeface="Open Sans Bold"/>
                <a:cs typeface="Open Sans Bold"/>
                <a:sym typeface="Open Sans Bold"/>
              </a:rPr>
              <a:t>Quando comparado, existe uma diferença no valor de pull request (PR) aceitas, sendo que os populares possuem maior aceite das PRs, ou seja, há um aumento na contribuição externa. Também há um menor número de outliers com mediana sendo de 1071 para os top 10 e de 710 para os demais.</a:t>
            </a:r>
          </a:p>
        </p:txBody>
      </p:sp>
      <p:grpSp>
        <p:nvGrpSpPr>
          <p:cNvPr name="Group 26" id="26"/>
          <p:cNvGrpSpPr/>
          <p:nvPr/>
        </p:nvGrpSpPr>
        <p:grpSpPr>
          <a:xfrm rot="0">
            <a:off x="-2472411" y="0"/>
            <a:ext cx="21693011" cy="10684581"/>
            <a:chOff x="0" y="0"/>
            <a:chExt cx="5713386" cy="2814046"/>
          </a:xfrm>
        </p:grpSpPr>
        <p:sp>
          <p:nvSpPr>
            <p:cNvPr name="Freeform 27" id="27"/>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8" id="28"/>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9" id="29"/>
          <p:cNvSpPr/>
          <p:nvPr/>
        </p:nvSpPr>
        <p:spPr>
          <a:xfrm flipH="false" flipV="false" rot="0">
            <a:off x="1839678" y="3501814"/>
            <a:ext cx="14608644" cy="6080848"/>
          </a:xfrm>
          <a:custGeom>
            <a:avLst/>
            <a:gdLst/>
            <a:ahLst/>
            <a:cxnLst/>
            <a:rect r="r" b="b" t="t" l="l"/>
            <a:pathLst>
              <a:path h="6080848" w="14608644">
                <a:moveTo>
                  <a:pt x="0" y="0"/>
                </a:moveTo>
                <a:lnTo>
                  <a:pt x="14608644" y="0"/>
                </a:lnTo>
                <a:lnTo>
                  <a:pt x="14608644" y="6080848"/>
                </a:lnTo>
                <a:lnTo>
                  <a:pt x="0" y="6080848"/>
                </a:lnTo>
                <a:lnTo>
                  <a:pt x="0" y="0"/>
                </a:lnTo>
                <a:close/>
              </a:path>
            </a:pathLst>
          </a:custGeom>
          <a:blipFill>
            <a:blip r:embed="rId10"/>
            <a:stretch>
              <a:fillRect l="0" t="0" r="0" b="0"/>
            </a:stretch>
          </a:blipFill>
        </p:spPr>
      </p:sp>
      <p:sp>
        <p:nvSpPr>
          <p:cNvPr name="TextBox 30" id="30"/>
          <p:cNvSpPr txBox="true"/>
          <p:nvPr/>
        </p:nvSpPr>
        <p:spPr>
          <a:xfrm rot="0">
            <a:off x="876489" y="823172"/>
            <a:ext cx="15780464" cy="21145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r>
              <a:rPr lang="en-US" sz="3000">
                <a:solidFill>
                  <a:srgbClr val="FFFFFF"/>
                </a:solidFill>
                <a:latin typeface="Open Sans"/>
                <a:ea typeface="Open Sans"/>
                <a:cs typeface="Open Sans"/>
                <a:sym typeface="Open Sans"/>
              </a:rPr>
              <a:t>:</a:t>
            </a:r>
          </a:p>
          <a:p>
            <a:pPr algn="ctr">
              <a:lnSpc>
                <a:spcPts val="4200"/>
              </a:lnSpc>
              <a:spcBef>
                <a:spcPct val="0"/>
              </a:spcBef>
            </a:pPr>
            <a:r>
              <a:rPr lang="en-US" sz="3000">
                <a:solidFill>
                  <a:srgbClr val="FFFFFF"/>
                </a:solidFill>
                <a:latin typeface="Open Sans"/>
                <a:ea typeface="Open Sans"/>
                <a:cs typeface="Open Sans"/>
                <a:sym typeface="Open Sans"/>
              </a:rPr>
              <a:t>O Python e o TypeScript estão entre as linguagens mais utilizadas tanto nos repositórios mais populares como nos mais utilizados de forma geral. Entretanto, os outros possuem uma diferenciação.</a:t>
            </a:r>
          </a:p>
        </p:txBody>
      </p:sp>
    </p:spTree>
  </p:cSld>
  <p:clrMapOvr>
    <a:masterClrMapping/>
  </p:clrMapOvr>
  <p:transition spd="fast">
    <p:fade/>
  </p:transition>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24171884" cy="10684581"/>
            <a:chOff x="0" y="0"/>
            <a:chExt cx="6366258" cy="2814046"/>
          </a:xfrm>
        </p:grpSpPr>
        <p:sp>
          <p:nvSpPr>
            <p:cNvPr name="Freeform 7" id="7"/>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8" id="8"/>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0" id="10"/>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1" id="11"/>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2" id="12"/>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3" id="13"/>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4" id="14"/>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5" id="15"/>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5"/>
            <a:stretch>
              <a:fillRect l="0" t="0" r="0" b="0"/>
            </a:stretch>
          </a:blipFill>
        </p:spPr>
      </p:sp>
      <p:sp>
        <p:nvSpPr>
          <p:cNvPr name="Freeform 16" id="16"/>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6"/>
            <a:stretch>
              <a:fillRect l="0" t="0" r="0" b="0"/>
            </a:stretch>
          </a:blipFill>
        </p:spPr>
      </p:sp>
      <p:sp>
        <p:nvSpPr>
          <p:cNvPr name="TextBox 17" id="17"/>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8" id="18"/>
          <p:cNvGrpSpPr/>
          <p:nvPr/>
        </p:nvGrpSpPr>
        <p:grpSpPr>
          <a:xfrm rot="0">
            <a:off x="-2472411" y="0"/>
            <a:ext cx="21693011" cy="10684581"/>
            <a:chOff x="0" y="0"/>
            <a:chExt cx="5713386" cy="2814046"/>
          </a:xfrm>
        </p:grpSpPr>
        <p:sp>
          <p:nvSpPr>
            <p:cNvPr name="Freeform 19" id="19"/>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0" id="20"/>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805826"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7"/>
            <a:stretch>
              <a:fillRect l="0" t="0" r="0" b="0"/>
            </a:stretch>
          </a:blipFill>
        </p:spPr>
      </p:sp>
      <p:sp>
        <p:nvSpPr>
          <p:cNvPr name="Freeform 22" id="22"/>
          <p:cNvSpPr/>
          <p:nvPr/>
        </p:nvSpPr>
        <p:spPr>
          <a:xfrm flipH="false" flipV="false" rot="0">
            <a:off x="9450844"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8"/>
            <a:stretch>
              <a:fillRect l="0" t="0" r="0" b="0"/>
            </a:stretch>
          </a:blipFill>
        </p:spPr>
      </p:sp>
      <p:sp>
        <p:nvSpPr>
          <p:cNvPr name="Freeform 23" id="23"/>
          <p:cNvSpPr/>
          <p:nvPr/>
        </p:nvSpPr>
        <p:spPr>
          <a:xfrm flipH="false" flipV="false" rot="6625233">
            <a:off x="-1558112" y="-8797515"/>
            <a:ext cx="21602900" cy="20936811"/>
          </a:xfrm>
          <a:custGeom>
            <a:avLst/>
            <a:gdLst/>
            <a:ahLst/>
            <a:cxnLst/>
            <a:rect r="r" b="b" t="t" l="l"/>
            <a:pathLst>
              <a:path h="20936811" w="21602900">
                <a:moveTo>
                  <a:pt x="0" y="0"/>
                </a:moveTo>
                <a:lnTo>
                  <a:pt x="21602901" y="0"/>
                </a:lnTo>
                <a:lnTo>
                  <a:pt x="21602901" y="20936811"/>
                </a:lnTo>
                <a:lnTo>
                  <a:pt x="0" y="20936811"/>
                </a:lnTo>
                <a:lnTo>
                  <a:pt x="0" y="0"/>
                </a:lnTo>
                <a:close/>
              </a:path>
            </a:pathLst>
          </a:custGeom>
          <a:blipFill>
            <a:blip r:embed="rId5"/>
            <a:stretch>
              <a:fillRect l="0" t="0" r="0" b="0"/>
            </a:stretch>
          </a:blipFill>
        </p:spPr>
      </p:sp>
      <p:sp>
        <p:nvSpPr>
          <p:cNvPr name="Freeform 24" id="24"/>
          <p:cNvSpPr/>
          <p:nvPr/>
        </p:nvSpPr>
        <p:spPr>
          <a:xfrm flipH="false" flipV="false" rot="0">
            <a:off x="4786273" y="3896036"/>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9"/>
            <a:stretch>
              <a:fillRect l="0" t="0" r="0" b="0"/>
            </a:stretch>
          </a:blipFill>
        </p:spPr>
      </p:sp>
      <p:sp>
        <p:nvSpPr>
          <p:cNvPr name="TextBox 25" id="25"/>
          <p:cNvSpPr txBox="true"/>
          <p:nvPr/>
        </p:nvSpPr>
        <p:spPr>
          <a:xfrm rot="0">
            <a:off x="1331706" y="617855"/>
            <a:ext cx="14870029" cy="26479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p>
          <a:p>
            <a:pPr algn="ctr">
              <a:lnSpc>
                <a:spcPts val="4200"/>
              </a:lnSpc>
              <a:spcBef>
                <a:spcPct val="0"/>
              </a:spcBef>
            </a:pPr>
            <a:r>
              <a:rPr lang="en-US" b="true" sz="3000">
                <a:solidFill>
                  <a:srgbClr val="FFFFFF"/>
                </a:solidFill>
                <a:latin typeface="Open Sans Bold"/>
                <a:ea typeface="Open Sans Bold"/>
                <a:cs typeface="Open Sans Bold"/>
                <a:sym typeface="Open Sans Bold"/>
              </a:rPr>
              <a:t>Quando comparado, existe uma diferença no valor de pull request (PR) aceitas, sendo que os populares possuem maior aceite das PRs, ou seja, há um aumento na contribuição externa. Também há um menor número de outliers com mediana sendo de 1071 para os top 10 e de 710 para os demais.</a:t>
            </a:r>
          </a:p>
        </p:txBody>
      </p:sp>
      <p:grpSp>
        <p:nvGrpSpPr>
          <p:cNvPr name="Group 26" id="26"/>
          <p:cNvGrpSpPr/>
          <p:nvPr/>
        </p:nvGrpSpPr>
        <p:grpSpPr>
          <a:xfrm rot="0">
            <a:off x="-2472411" y="-198790"/>
            <a:ext cx="21693011" cy="10684581"/>
            <a:chOff x="0" y="0"/>
            <a:chExt cx="5713386" cy="2814046"/>
          </a:xfrm>
        </p:grpSpPr>
        <p:sp>
          <p:nvSpPr>
            <p:cNvPr name="Freeform 27" id="27"/>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8" id="28"/>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9" id="29"/>
          <p:cNvSpPr/>
          <p:nvPr/>
        </p:nvSpPr>
        <p:spPr>
          <a:xfrm flipH="false" flipV="false" rot="0">
            <a:off x="805826" y="2372319"/>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10"/>
            <a:stretch>
              <a:fillRect l="0" t="0" r="0" b="0"/>
            </a:stretch>
          </a:blipFill>
        </p:spPr>
      </p:sp>
      <p:sp>
        <p:nvSpPr>
          <p:cNvPr name="Freeform 30" id="30"/>
          <p:cNvSpPr/>
          <p:nvPr/>
        </p:nvSpPr>
        <p:spPr>
          <a:xfrm flipH="false" flipV="false" rot="0">
            <a:off x="9613531" y="2372319"/>
            <a:ext cx="7960894" cy="5970671"/>
          </a:xfrm>
          <a:custGeom>
            <a:avLst/>
            <a:gdLst/>
            <a:ahLst/>
            <a:cxnLst/>
            <a:rect r="r" b="b" t="t" l="l"/>
            <a:pathLst>
              <a:path h="5970671" w="7960894">
                <a:moveTo>
                  <a:pt x="0" y="0"/>
                </a:moveTo>
                <a:lnTo>
                  <a:pt x="7960894" y="0"/>
                </a:lnTo>
                <a:lnTo>
                  <a:pt x="7960894" y="5970671"/>
                </a:lnTo>
                <a:lnTo>
                  <a:pt x="0" y="5970671"/>
                </a:lnTo>
                <a:lnTo>
                  <a:pt x="0" y="0"/>
                </a:lnTo>
                <a:close/>
              </a:path>
            </a:pathLst>
          </a:custGeom>
          <a:blipFill>
            <a:blip r:embed="rId11"/>
            <a:stretch>
              <a:fillRect l="0" t="0" r="0" b="0"/>
            </a:stretch>
          </a:blipFill>
        </p:spPr>
      </p:sp>
      <p:sp>
        <p:nvSpPr>
          <p:cNvPr name="TextBox 31" id="31"/>
          <p:cNvSpPr txBox="true"/>
          <p:nvPr/>
        </p:nvSpPr>
        <p:spPr>
          <a:xfrm rot="0">
            <a:off x="451002" y="1613741"/>
            <a:ext cx="14606799" cy="10477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RQ 06. Sistemas populares possuem um alto percentual de issues fechadas?</a:t>
            </a:r>
          </a:p>
          <a:p>
            <a:pPr algn="ctr">
              <a:lnSpc>
                <a:spcPts val="4200"/>
              </a:lnSpc>
              <a:spcBef>
                <a:spcPct val="0"/>
              </a:spcBef>
            </a:pPr>
          </a:p>
        </p:txBody>
      </p:sp>
      <p:sp>
        <p:nvSpPr>
          <p:cNvPr name="TextBox 32" id="32"/>
          <p:cNvSpPr txBox="true"/>
          <p:nvPr/>
        </p:nvSpPr>
        <p:spPr>
          <a:xfrm rot="0">
            <a:off x="910158" y="8471577"/>
            <a:ext cx="7975104" cy="323215"/>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86.57% Mín: 8.77%, Máx: 100.00%</a:t>
            </a:r>
          </a:p>
        </p:txBody>
      </p:sp>
      <p:sp>
        <p:nvSpPr>
          <p:cNvPr name="TextBox 33" id="33"/>
          <p:cNvSpPr txBox="true"/>
          <p:nvPr/>
        </p:nvSpPr>
        <p:spPr>
          <a:xfrm rot="0">
            <a:off x="9634126" y="8471577"/>
            <a:ext cx="7666732" cy="323215"/>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96.05% Mín: 26.69%, Máx: 99.02%</a:t>
            </a:r>
          </a:p>
        </p:txBody>
      </p:sp>
    </p:spTree>
  </p:cSld>
  <p:clrMapOvr>
    <a:masterClrMapping/>
  </p:clrMapOvr>
  <p:transition spd="fast">
    <p:fade/>
  </p:transition>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TextBox 3" id="3"/>
          <p:cNvSpPr txBox="true"/>
          <p:nvPr/>
        </p:nvSpPr>
        <p:spPr>
          <a:xfrm rot="0">
            <a:off x="14904742" y="7271660"/>
            <a:ext cx="3765663" cy="687278"/>
          </a:xfrm>
          <a:prstGeom prst="rect">
            <a:avLst/>
          </a:prstGeom>
        </p:spPr>
        <p:txBody>
          <a:bodyPr anchor="t" rtlCol="false" tIns="0" lIns="0" bIns="0" rIns="0">
            <a:spAutoFit/>
          </a:bodyPr>
          <a:lstStyle/>
          <a:p>
            <a:pPr algn="ctr">
              <a:lnSpc>
                <a:spcPts val="1382"/>
              </a:lnSpc>
              <a:spcBef>
                <a:spcPct val="0"/>
              </a:spcBef>
            </a:pPr>
            <a:r>
              <a:rPr lang="en-US" sz="987">
                <a:solidFill>
                  <a:srgbClr val="FFFFFF"/>
                </a:solidFill>
                <a:latin typeface="Open Sans"/>
                <a:ea typeface="Open Sans"/>
                <a:cs typeface="Open Sans"/>
                <a:sym typeface="Open Sans"/>
              </a:rPr>
              <a:t>Python: 189 repositórios TypeScript: 156 repositórios JavaScript: 130 repositórios Unknown: 103 repositórios Go: 73 repositórios Java: 50 repositórios C++: 48 repositórios Rust: 44 repositórios C: 25 repositórios Jupyter Notebook: 22 repositórios</a:t>
            </a:r>
          </a:p>
        </p:txBody>
      </p:sp>
      <p:sp>
        <p:nvSpPr>
          <p:cNvPr name="Freeform 4" id="4"/>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5" id="5"/>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6" id="6"/>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7" id="7"/>
          <p:cNvGrpSpPr/>
          <p:nvPr/>
        </p:nvGrpSpPr>
        <p:grpSpPr>
          <a:xfrm rot="0">
            <a:off x="-2472411" y="0"/>
            <a:ext cx="24171884" cy="10684581"/>
            <a:chOff x="0" y="0"/>
            <a:chExt cx="6366258" cy="2814046"/>
          </a:xfrm>
        </p:grpSpPr>
        <p:sp>
          <p:nvSpPr>
            <p:cNvPr name="Freeform 8" id="8"/>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9" id="9"/>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1" id="11"/>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2" id="12"/>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3" id="13"/>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4" id="14"/>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5" id="15"/>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6" id="16"/>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5"/>
            <a:stretch>
              <a:fillRect l="0" t="0" r="0" b="0"/>
            </a:stretch>
          </a:blipFill>
        </p:spPr>
      </p:sp>
      <p:sp>
        <p:nvSpPr>
          <p:cNvPr name="Freeform 17" id="17"/>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6"/>
            <a:stretch>
              <a:fillRect l="0" t="0" r="0" b="0"/>
            </a:stretch>
          </a:blipFill>
        </p:spPr>
      </p:sp>
      <p:sp>
        <p:nvSpPr>
          <p:cNvPr name="TextBox 18" id="18"/>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9" id="19"/>
          <p:cNvGrpSpPr/>
          <p:nvPr/>
        </p:nvGrpSpPr>
        <p:grpSpPr>
          <a:xfrm rot="0">
            <a:off x="-2472411" y="0"/>
            <a:ext cx="21693011" cy="10684581"/>
            <a:chOff x="0" y="0"/>
            <a:chExt cx="5713386" cy="2814046"/>
          </a:xfrm>
        </p:grpSpPr>
        <p:sp>
          <p:nvSpPr>
            <p:cNvPr name="Freeform 20" id="20"/>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1" id="21"/>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0">
            <a:off x="805826"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7"/>
            <a:stretch>
              <a:fillRect l="0" t="0" r="0" b="0"/>
            </a:stretch>
          </a:blipFill>
        </p:spPr>
      </p:sp>
      <p:sp>
        <p:nvSpPr>
          <p:cNvPr name="Freeform 23" id="23"/>
          <p:cNvSpPr/>
          <p:nvPr/>
        </p:nvSpPr>
        <p:spPr>
          <a:xfrm flipH="false" flipV="false" rot="0">
            <a:off x="9450844"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8"/>
            <a:stretch>
              <a:fillRect l="0" t="0" r="0" b="0"/>
            </a:stretch>
          </a:blipFill>
        </p:spPr>
      </p:sp>
      <p:sp>
        <p:nvSpPr>
          <p:cNvPr name="Freeform 24" id="24"/>
          <p:cNvSpPr/>
          <p:nvPr/>
        </p:nvSpPr>
        <p:spPr>
          <a:xfrm flipH="false" flipV="false" rot="6625233">
            <a:off x="-1558112" y="-8797515"/>
            <a:ext cx="21602900" cy="20936811"/>
          </a:xfrm>
          <a:custGeom>
            <a:avLst/>
            <a:gdLst/>
            <a:ahLst/>
            <a:cxnLst/>
            <a:rect r="r" b="b" t="t" l="l"/>
            <a:pathLst>
              <a:path h="20936811" w="21602900">
                <a:moveTo>
                  <a:pt x="0" y="0"/>
                </a:moveTo>
                <a:lnTo>
                  <a:pt x="21602901" y="0"/>
                </a:lnTo>
                <a:lnTo>
                  <a:pt x="21602901" y="20936811"/>
                </a:lnTo>
                <a:lnTo>
                  <a:pt x="0" y="20936811"/>
                </a:lnTo>
                <a:lnTo>
                  <a:pt x="0" y="0"/>
                </a:lnTo>
                <a:close/>
              </a:path>
            </a:pathLst>
          </a:custGeom>
          <a:blipFill>
            <a:blip r:embed="rId5"/>
            <a:stretch>
              <a:fillRect l="0" t="0" r="0" b="0"/>
            </a:stretch>
          </a:blipFill>
        </p:spPr>
      </p:sp>
      <p:sp>
        <p:nvSpPr>
          <p:cNvPr name="Freeform 25" id="25"/>
          <p:cNvSpPr/>
          <p:nvPr/>
        </p:nvSpPr>
        <p:spPr>
          <a:xfrm flipH="false" flipV="false" rot="0">
            <a:off x="4786273" y="3896036"/>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9"/>
            <a:stretch>
              <a:fillRect l="0" t="0" r="0" b="0"/>
            </a:stretch>
          </a:blipFill>
        </p:spPr>
      </p:sp>
      <p:sp>
        <p:nvSpPr>
          <p:cNvPr name="TextBox 26" id="26"/>
          <p:cNvSpPr txBox="true"/>
          <p:nvPr/>
        </p:nvSpPr>
        <p:spPr>
          <a:xfrm rot="0">
            <a:off x="1331706" y="617855"/>
            <a:ext cx="14870029" cy="26479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p>
          <a:p>
            <a:pPr algn="ctr">
              <a:lnSpc>
                <a:spcPts val="4200"/>
              </a:lnSpc>
              <a:spcBef>
                <a:spcPct val="0"/>
              </a:spcBef>
            </a:pPr>
            <a:r>
              <a:rPr lang="en-US" b="true" sz="3000">
                <a:solidFill>
                  <a:srgbClr val="FFFFFF"/>
                </a:solidFill>
                <a:latin typeface="Open Sans Bold"/>
                <a:ea typeface="Open Sans Bold"/>
                <a:cs typeface="Open Sans Bold"/>
                <a:sym typeface="Open Sans Bold"/>
              </a:rPr>
              <a:t>Quando comparado, existe uma diferença no valor de pull request (PR) aceitas, sendo que os populares possuem maior aceite das PRs, ou seja, há um aumento na contribuição externa. Também há um menor número de outliers com mediana sendo de 1071 para os top 10 e de 710 para os demais.</a:t>
            </a:r>
          </a:p>
        </p:txBody>
      </p:sp>
      <p:grpSp>
        <p:nvGrpSpPr>
          <p:cNvPr name="Group 27" id="27"/>
          <p:cNvGrpSpPr/>
          <p:nvPr/>
        </p:nvGrpSpPr>
        <p:grpSpPr>
          <a:xfrm rot="0">
            <a:off x="-2472411" y="0"/>
            <a:ext cx="21693011" cy="10684581"/>
            <a:chOff x="0" y="0"/>
            <a:chExt cx="5713386" cy="2814046"/>
          </a:xfrm>
        </p:grpSpPr>
        <p:sp>
          <p:nvSpPr>
            <p:cNvPr name="Freeform 28" id="28"/>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9" id="29"/>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30" id="30"/>
          <p:cNvSpPr/>
          <p:nvPr/>
        </p:nvSpPr>
        <p:spPr>
          <a:xfrm flipH="false" flipV="false" rot="0">
            <a:off x="4699094" y="3199347"/>
            <a:ext cx="8889812" cy="6667359"/>
          </a:xfrm>
          <a:custGeom>
            <a:avLst/>
            <a:gdLst/>
            <a:ahLst/>
            <a:cxnLst/>
            <a:rect r="r" b="b" t="t" l="l"/>
            <a:pathLst>
              <a:path h="6667359" w="8889812">
                <a:moveTo>
                  <a:pt x="0" y="0"/>
                </a:moveTo>
                <a:lnTo>
                  <a:pt x="8889812" y="0"/>
                </a:lnTo>
                <a:lnTo>
                  <a:pt x="8889812" y="6667360"/>
                </a:lnTo>
                <a:lnTo>
                  <a:pt x="0" y="6667360"/>
                </a:lnTo>
                <a:lnTo>
                  <a:pt x="0" y="0"/>
                </a:lnTo>
                <a:close/>
              </a:path>
            </a:pathLst>
          </a:custGeom>
          <a:blipFill>
            <a:blip r:embed="rId10"/>
            <a:stretch>
              <a:fillRect l="0" t="0" r="0" b="0"/>
            </a:stretch>
          </a:blipFill>
        </p:spPr>
      </p:sp>
      <p:sp>
        <p:nvSpPr>
          <p:cNvPr name="TextBox 31" id="31"/>
          <p:cNvSpPr txBox="true"/>
          <p:nvPr/>
        </p:nvSpPr>
        <p:spPr>
          <a:xfrm rot="0">
            <a:off x="876489" y="617855"/>
            <a:ext cx="15780464" cy="21145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r>
              <a:rPr lang="en-US" sz="3000">
                <a:solidFill>
                  <a:srgbClr val="FFFFFF"/>
                </a:solidFill>
                <a:latin typeface="Open Sans"/>
                <a:ea typeface="Open Sans"/>
                <a:cs typeface="Open Sans"/>
                <a:sym typeface="Open Sans"/>
              </a:rPr>
              <a:t>:</a:t>
            </a:r>
          </a:p>
          <a:p>
            <a:pPr algn="ctr">
              <a:lnSpc>
                <a:spcPts val="4200"/>
              </a:lnSpc>
              <a:spcBef>
                <a:spcPct val="0"/>
              </a:spcBef>
            </a:pPr>
            <a:r>
              <a:rPr lang="en-US" sz="3000">
                <a:solidFill>
                  <a:srgbClr val="FFFFFF"/>
                </a:solidFill>
                <a:latin typeface="Open Sans"/>
                <a:ea typeface="Open Sans"/>
                <a:cs typeface="Open Sans"/>
                <a:sym typeface="Open Sans"/>
              </a:rPr>
              <a:t>Ao utilizar a mediana, é possível observar que os repositórios mias populários possuem 96% de issues fechadas, enquanto de forma geral, com outliers que possuem percentual abaixo de 40% possui apenas 86% de mediana de issues fechadas</a:t>
            </a:r>
          </a:p>
        </p:txBody>
      </p:sp>
    </p:spTree>
  </p:cSld>
  <p:clrMapOvr>
    <a:masterClrMapping/>
  </p:clrMapOvr>
  <p:transition spd="fast">
    <p:fade/>
  </p:transition>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5499864" y="-8469401"/>
            <a:ext cx="13057128" cy="12698057"/>
          </a:xfrm>
          <a:custGeom>
            <a:avLst/>
            <a:gdLst/>
            <a:ahLst/>
            <a:cxnLst/>
            <a:rect r="r" b="b" t="t" l="l"/>
            <a:pathLst>
              <a:path h="12698057" w="13057128">
                <a:moveTo>
                  <a:pt x="0" y="0"/>
                </a:moveTo>
                <a:lnTo>
                  <a:pt x="13057128" y="0"/>
                </a:lnTo>
                <a:lnTo>
                  <a:pt x="13057128" y="12698057"/>
                </a:lnTo>
                <a:lnTo>
                  <a:pt x="0" y="12698057"/>
                </a:lnTo>
                <a:lnTo>
                  <a:pt x="0" y="0"/>
                </a:lnTo>
                <a:close/>
              </a:path>
            </a:pathLst>
          </a:custGeom>
          <a:blipFill>
            <a:blip r:embed="rId2"/>
            <a:stretch>
              <a:fillRect l="0" t="0" r="0" b="0"/>
            </a:stretch>
          </a:blipFill>
        </p:spPr>
      </p:sp>
      <p:sp>
        <p:nvSpPr>
          <p:cNvPr name="Freeform 3" id="3"/>
          <p:cNvSpPr/>
          <p:nvPr/>
        </p:nvSpPr>
        <p:spPr>
          <a:xfrm flipH="false" flipV="false" rot="0">
            <a:off x="12949163" y="5143500"/>
            <a:ext cx="6271437" cy="6398979"/>
          </a:xfrm>
          <a:custGeom>
            <a:avLst/>
            <a:gdLst/>
            <a:ahLst/>
            <a:cxnLst/>
            <a:rect r="r" b="b" t="t" l="l"/>
            <a:pathLst>
              <a:path h="6398979" w="6271437">
                <a:moveTo>
                  <a:pt x="0" y="0"/>
                </a:moveTo>
                <a:lnTo>
                  <a:pt x="6271437" y="0"/>
                </a:lnTo>
                <a:lnTo>
                  <a:pt x="6271437" y="6398979"/>
                </a:lnTo>
                <a:lnTo>
                  <a:pt x="0" y="6398979"/>
                </a:lnTo>
                <a:lnTo>
                  <a:pt x="0" y="0"/>
                </a:lnTo>
                <a:close/>
              </a:path>
            </a:pathLst>
          </a:custGeom>
          <a:blipFill>
            <a:blip r:embed="rId2"/>
            <a:stretch>
              <a:fillRect l="0" t="-750" r="-6493" b="-750"/>
            </a:stretch>
          </a:blipFill>
        </p:spPr>
      </p:sp>
      <p:sp>
        <p:nvSpPr>
          <p:cNvPr name="TextBox 4" id="4"/>
          <p:cNvSpPr txBox="true"/>
          <p:nvPr/>
        </p:nvSpPr>
        <p:spPr>
          <a:xfrm rot="0">
            <a:off x="613689" y="914400"/>
            <a:ext cx="17259300" cy="4008119"/>
          </a:xfrm>
          <a:prstGeom prst="rect">
            <a:avLst/>
          </a:prstGeom>
        </p:spPr>
        <p:txBody>
          <a:bodyPr anchor="t" rtlCol="false" tIns="0" lIns="0" bIns="0" rIns="0">
            <a:spAutoFit/>
          </a:bodyPr>
          <a:lstStyle/>
          <a:p>
            <a:pPr algn="ctr">
              <a:lnSpc>
                <a:spcPts val="7980"/>
              </a:lnSpc>
              <a:spcBef>
                <a:spcPct val="0"/>
              </a:spcBef>
            </a:pPr>
            <a:r>
              <a:rPr lang="en-US" b="true" sz="5700">
                <a:solidFill>
                  <a:srgbClr val="FFFFFF"/>
                </a:solidFill>
                <a:latin typeface="Open Sans Bold"/>
                <a:ea typeface="Open Sans Bold"/>
                <a:cs typeface="Open Sans Bold"/>
                <a:sym typeface="Open Sans Bold"/>
              </a:rPr>
              <a:t>RQ 07: Sistemas escritos em linguagens mais populares recebem mais contribuição externa, lançam mais releases e são atualizados com mais frequência? ​</a:t>
            </a:r>
          </a:p>
        </p:txBody>
      </p:sp>
      <p:sp>
        <p:nvSpPr>
          <p:cNvPr name="TextBox 5" id="5"/>
          <p:cNvSpPr txBox="true"/>
          <p:nvPr/>
        </p:nvSpPr>
        <p:spPr>
          <a:xfrm rot="0">
            <a:off x="1028700" y="5503185"/>
            <a:ext cx="16844289" cy="349885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Projetos desenvolvidos em linguagens de programação mais populares (como Python, JavaScript, Java, etc.) tendem a ter uma comunidade de desenvolvedores maior.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Essa base de usuários mais ampla e ativa leva a um ciclo de desenvolvimento mais dinâmico.</a:t>
            </a:r>
          </a:p>
        </p:txBody>
      </p:sp>
      <p:grpSp>
        <p:nvGrpSpPr>
          <p:cNvPr name="Group 6" id="6"/>
          <p:cNvGrpSpPr/>
          <p:nvPr/>
        </p:nvGrpSpPr>
        <p:grpSpPr>
          <a:xfrm rot="0">
            <a:off x="-2472411" y="0"/>
            <a:ext cx="24171884" cy="10684581"/>
            <a:chOff x="0" y="0"/>
            <a:chExt cx="6366258" cy="2814046"/>
          </a:xfrm>
        </p:grpSpPr>
        <p:sp>
          <p:nvSpPr>
            <p:cNvPr name="Freeform 7" id="7"/>
            <p:cNvSpPr/>
            <p:nvPr/>
          </p:nvSpPr>
          <p:spPr>
            <a:xfrm flipH="false" flipV="false" rot="0">
              <a:off x="0" y="0"/>
              <a:ext cx="6366258" cy="2814046"/>
            </a:xfrm>
            <a:custGeom>
              <a:avLst/>
              <a:gdLst/>
              <a:ahLst/>
              <a:cxnLst/>
              <a:rect r="r" b="b" t="t" l="l"/>
              <a:pathLst>
                <a:path h="2814046" w="6366258">
                  <a:moveTo>
                    <a:pt x="0" y="0"/>
                  </a:moveTo>
                  <a:lnTo>
                    <a:pt x="6366258" y="0"/>
                  </a:lnTo>
                  <a:lnTo>
                    <a:pt x="6366258" y="2814046"/>
                  </a:lnTo>
                  <a:lnTo>
                    <a:pt x="0" y="2814046"/>
                  </a:lnTo>
                  <a:close/>
                </a:path>
              </a:pathLst>
            </a:custGeom>
            <a:solidFill>
              <a:srgbClr val="000000"/>
            </a:solidFill>
          </p:spPr>
        </p:sp>
        <p:sp>
          <p:nvSpPr>
            <p:cNvPr name="TextBox 8" id="8"/>
            <p:cNvSpPr txBox="true"/>
            <p:nvPr/>
          </p:nvSpPr>
          <p:spPr>
            <a:xfrm>
              <a:off x="0" y="-38100"/>
              <a:ext cx="6366258" cy="2852146"/>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028700" y="1928066"/>
            <a:ext cx="7985210" cy="6153034"/>
          </a:xfrm>
          <a:custGeom>
            <a:avLst/>
            <a:gdLst/>
            <a:ahLst/>
            <a:cxnLst/>
            <a:rect r="r" b="b" t="t" l="l"/>
            <a:pathLst>
              <a:path h="6153034" w="7985210">
                <a:moveTo>
                  <a:pt x="0" y="0"/>
                </a:moveTo>
                <a:lnTo>
                  <a:pt x="7985210" y="0"/>
                </a:lnTo>
                <a:lnTo>
                  <a:pt x="7985210" y="6153034"/>
                </a:lnTo>
                <a:lnTo>
                  <a:pt x="0" y="6153034"/>
                </a:lnTo>
                <a:lnTo>
                  <a:pt x="0" y="0"/>
                </a:lnTo>
                <a:close/>
              </a:path>
            </a:pathLst>
          </a:custGeom>
          <a:blipFill>
            <a:blip r:embed="rId3"/>
            <a:stretch>
              <a:fillRect l="-1370" t="0" r="-1370" b="0"/>
            </a:stretch>
          </a:blipFill>
        </p:spPr>
      </p:sp>
      <p:sp>
        <p:nvSpPr>
          <p:cNvPr name="Freeform 10" id="10"/>
          <p:cNvSpPr/>
          <p:nvPr/>
        </p:nvSpPr>
        <p:spPr>
          <a:xfrm flipH="false" flipV="false" rot="0">
            <a:off x="9298406" y="1928066"/>
            <a:ext cx="7960894" cy="6153034"/>
          </a:xfrm>
          <a:custGeom>
            <a:avLst/>
            <a:gdLst/>
            <a:ahLst/>
            <a:cxnLst/>
            <a:rect r="r" b="b" t="t" l="l"/>
            <a:pathLst>
              <a:path h="6153034" w="7960894">
                <a:moveTo>
                  <a:pt x="0" y="0"/>
                </a:moveTo>
                <a:lnTo>
                  <a:pt x="7960894" y="0"/>
                </a:lnTo>
                <a:lnTo>
                  <a:pt x="7960894" y="6153034"/>
                </a:lnTo>
                <a:lnTo>
                  <a:pt x="0" y="6153034"/>
                </a:lnTo>
                <a:lnTo>
                  <a:pt x="0" y="0"/>
                </a:lnTo>
                <a:close/>
              </a:path>
            </a:pathLst>
          </a:custGeom>
          <a:blipFill>
            <a:blip r:embed="rId4"/>
            <a:stretch>
              <a:fillRect l="-1527" t="0" r="-1527" b="0"/>
            </a:stretch>
          </a:blipFill>
        </p:spPr>
      </p:sp>
      <p:sp>
        <p:nvSpPr>
          <p:cNvPr name="TextBox 11" id="11"/>
          <p:cNvSpPr txBox="true"/>
          <p:nvPr/>
        </p:nvSpPr>
        <p:spPr>
          <a:xfrm rot="0">
            <a:off x="1503131" y="8300175"/>
            <a:ext cx="6789159"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todos os repositórios: Mediana: 3056 dias Mín: 63 dias, Máx: 6344 dias</a:t>
            </a:r>
          </a:p>
        </p:txBody>
      </p:sp>
      <p:sp>
        <p:nvSpPr>
          <p:cNvPr name="TextBox 12" id="12"/>
          <p:cNvSpPr txBox="true"/>
          <p:nvPr/>
        </p:nvSpPr>
        <p:spPr>
          <a:xfrm rot="0">
            <a:off x="1028700" y="1248615"/>
            <a:ext cx="7738021"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Open Sans Bold"/>
                <a:ea typeface="Open Sans Bold"/>
                <a:cs typeface="Open Sans Bold"/>
                <a:sym typeface="Open Sans Bold"/>
              </a:rPr>
              <a:t>RQ 01. Sistemas populares são maduros/antigos?</a:t>
            </a:r>
          </a:p>
        </p:txBody>
      </p:sp>
      <p:sp>
        <p:nvSpPr>
          <p:cNvPr name="TextBox 13" id="13"/>
          <p:cNvSpPr txBox="true"/>
          <p:nvPr/>
        </p:nvSpPr>
        <p:spPr>
          <a:xfrm rot="0">
            <a:off x="9770132" y="8304890"/>
            <a:ext cx="7017442" cy="656590"/>
          </a:xfrm>
          <a:prstGeom prst="rect">
            <a:avLst/>
          </a:prstGeom>
        </p:spPr>
        <p:txBody>
          <a:bodyPr anchor="t" rtlCol="false" tIns="0" lIns="0" bIns="0" rIns="0">
            <a:spAutoFit/>
          </a:bodyPr>
          <a:lstStyle/>
          <a:p>
            <a:pPr algn="ctr">
              <a:lnSpc>
                <a:spcPts val="2659"/>
              </a:lnSpc>
              <a:spcBef>
                <a:spcPct val="0"/>
              </a:spcBef>
            </a:pPr>
            <a:r>
              <a:rPr lang="en-US" sz="1899">
                <a:solidFill>
                  <a:srgbClr val="FFFFFF"/>
                </a:solidFill>
                <a:latin typeface="Open Sans"/>
                <a:ea typeface="Open Sans"/>
                <a:cs typeface="Open Sans"/>
                <a:sym typeface="Open Sans"/>
              </a:rPr>
              <a:t>Para TOP10 repositórios: Mediana: 3443 dias Mín: 2343 dias, Máx: 4335 dias</a:t>
            </a:r>
          </a:p>
        </p:txBody>
      </p:sp>
      <p:sp>
        <p:nvSpPr>
          <p:cNvPr name="TextBox 14" id="14"/>
          <p:cNvSpPr txBox="true"/>
          <p:nvPr/>
        </p:nvSpPr>
        <p:spPr>
          <a:xfrm rot="0">
            <a:off x="14153731" y="665480"/>
            <a:ext cx="3105569" cy="420159"/>
          </a:xfrm>
          <a:prstGeom prst="rect">
            <a:avLst/>
          </a:prstGeom>
        </p:spPr>
        <p:txBody>
          <a:bodyPr anchor="t" rtlCol="false" tIns="0" lIns="0" bIns="0" rIns="0">
            <a:spAutoFit/>
          </a:bodyPr>
          <a:lstStyle/>
          <a:p>
            <a:pPr algn="ctr">
              <a:lnSpc>
                <a:spcPts val="700"/>
              </a:lnSpc>
              <a:spcBef>
                <a:spcPct val="0"/>
              </a:spcBef>
            </a:pPr>
            <a:r>
              <a:rPr lang="en-US" sz="500">
                <a:solidFill>
                  <a:srgbClr val="000000"/>
                </a:solidFill>
                <a:latin typeface="Open Sans"/>
                <a:ea typeface="Open Sans"/>
                <a:cs typeface="Open Sans"/>
                <a:sym typeface="Open Sans"/>
              </a:rPr>
              <a:t>Conclusão:</a:t>
            </a:r>
          </a:p>
          <a:p>
            <a:pPr algn="ctr">
              <a:lnSpc>
                <a:spcPts val="700"/>
              </a:lnSpc>
              <a:spcBef>
                <a:spcPct val="0"/>
              </a:spcBef>
            </a:pPr>
            <a:r>
              <a:rPr lang="en-US" sz="500">
                <a:solidFill>
                  <a:srgbClr val="000000"/>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sp>
        <p:nvSpPr>
          <p:cNvPr name="Freeform 15" id="15"/>
          <p:cNvSpPr/>
          <p:nvPr/>
        </p:nvSpPr>
        <p:spPr>
          <a:xfrm flipH="false" flipV="false" rot="0">
            <a:off x="-419269" y="-3485846"/>
            <a:ext cx="18707269" cy="18130461"/>
          </a:xfrm>
          <a:custGeom>
            <a:avLst/>
            <a:gdLst/>
            <a:ahLst/>
            <a:cxnLst/>
            <a:rect r="r" b="b" t="t" l="l"/>
            <a:pathLst>
              <a:path h="18130461" w="18707269">
                <a:moveTo>
                  <a:pt x="0" y="0"/>
                </a:moveTo>
                <a:lnTo>
                  <a:pt x="18707269" y="0"/>
                </a:lnTo>
                <a:lnTo>
                  <a:pt x="18707269" y="18130462"/>
                </a:lnTo>
                <a:lnTo>
                  <a:pt x="0" y="18130462"/>
                </a:lnTo>
                <a:lnTo>
                  <a:pt x="0" y="0"/>
                </a:lnTo>
                <a:close/>
              </a:path>
            </a:pathLst>
          </a:custGeom>
          <a:blipFill>
            <a:blip r:embed="rId5"/>
            <a:stretch>
              <a:fillRect l="0" t="0" r="0" b="0"/>
            </a:stretch>
          </a:blipFill>
        </p:spPr>
      </p:sp>
      <p:sp>
        <p:nvSpPr>
          <p:cNvPr name="Freeform 16" id="16"/>
          <p:cNvSpPr/>
          <p:nvPr/>
        </p:nvSpPr>
        <p:spPr>
          <a:xfrm flipH="false" flipV="false" rot="0">
            <a:off x="3484053" y="3896036"/>
            <a:ext cx="11059712" cy="5529856"/>
          </a:xfrm>
          <a:custGeom>
            <a:avLst/>
            <a:gdLst/>
            <a:ahLst/>
            <a:cxnLst/>
            <a:rect r="r" b="b" t="t" l="l"/>
            <a:pathLst>
              <a:path h="5529856" w="11059712">
                <a:moveTo>
                  <a:pt x="0" y="0"/>
                </a:moveTo>
                <a:lnTo>
                  <a:pt x="11059713" y="0"/>
                </a:lnTo>
                <a:lnTo>
                  <a:pt x="11059713" y="5529856"/>
                </a:lnTo>
                <a:lnTo>
                  <a:pt x="0" y="5529856"/>
                </a:lnTo>
                <a:lnTo>
                  <a:pt x="0" y="0"/>
                </a:lnTo>
                <a:close/>
              </a:path>
            </a:pathLst>
          </a:custGeom>
          <a:blipFill>
            <a:blip r:embed="rId6"/>
            <a:stretch>
              <a:fillRect l="0" t="0" r="0" b="0"/>
            </a:stretch>
          </a:blipFill>
        </p:spPr>
      </p:sp>
      <p:sp>
        <p:nvSpPr>
          <p:cNvPr name="TextBox 17" id="17"/>
          <p:cNvSpPr txBox="true"/>
          <p:nvPr/>
        </p:nvSpPr>
        <p:spPr>
          <a:xfrm rot="0">
            <a:off x="1861048" y="1038014"/>
            <a:ext cx="14305724" cy="2254250"/>
          </a:xfrm>
          <a:prstGeom prst="rect">
            <a:avLst/>
          </a:prstGeom>
        </p:spPr>
        <p:txBody>
          <a:bodyPr anchor="t" rtlCol="false" tIns="0" lIns="0" bIns="0" rIns="0">
            <a:spAutoFit/>
          </a:bodyPr>
          <a:lstStyle/>
          <a:p>
            <a:pPr algn="ctr">
              <a:lnSpc>
                <a:spcPts val="4199"/>
              </a:lnSpc>
              <a:spcBef>
                <a:spcPct val="0"/>
              </a:spcBef>
            </a:pPr>
            <a:r>
              <a:rPr lang="en-US" b="true" sz="2999">
                <a:solidFill>
                  <a:srgbClr val="FFFFFF"/>
                </a:solidFill>
                <a:latin typeface="Open Sans Bold"/>
                <a:ea typeface="Open Sans Bold"/>
                <a:cs typeface="Open Sans Bold"/>
                <a:sym typeface="Open Sans Bold"/>
              </a:rPr>
              <a:t>Conclusão:</a:t>
            </a:r>
          </a:p>
          <a:p>
            <a:pPr algn="ctr">
              <a:lnSpc>
                <a:spcPts val="3499"/>
              </a:lnSpc>
              <a:spcBef>
                <a:spcPct val="0"/>
              </a:spcBef>
            </a:pPr>
            <a:r>
              <a:rPr lang="en-US" sz="2499">
                <a:solidFill>
                  <a:srgbClr val="FFFFFF"/>
                </a:solidFill>
                <a:latin typeface="Open Sans"/>
                <a:ea typeface="Open Sans"/>
                <a:cs typeface="Open Sans"/>
                <a:sym typeface="Open Sans"/>
              </a:rPr>
              <a:t>Como observado pelos gráficos, os sistemas populares possuem uma média superior quando comparados com todos os repositórios, saindo de 2951 dias para 3437 dias. Além disso teve uma redução no desvio padrão, indicando que há uma menor variação dos dados com a média sendo de 654.3 de desvio padrão para os top 10 e de 1426 para os demais.</a:t>
            </a:r>
          </a:p>
        </p:txBody>
      </p:sp>
      <p:grpSp>
        <p:nvGrpSpPr>
          <p:cNvPr name="Group 18" id="18"/>
          <p:cNvGrpSpPr/>
          <p:nvPr/>
        </p:nvGrpSpPr>
        <p:grpSpPr>
          <a:xfrm rot="0">
            <a:off x="-2472411" y="0"/>
            <a:ext cx="21693011" cy="10684581"/>
            <a:chOff x="0" y="0"/>
            <a:chExt cx="5713386" cy="2814046"/>
          </a:xfrm>
        </p:grpSpPr>
        <p:sp>
          <p:nvSpPr>
            <p:cNvPr name="Freeform 19" id="19"/>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0" id="20"/>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805826"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7"/>
            <a:stretch>
              <a:fillRect l="0" t="0" r="0" b="0"/>
            </a:stretch>
          </a:blipFill>
        </p:spPr>
      </p:sp>
      <p:sp>
        <p:nvSpPr>
          <p:cNvPr name="Freeform 22" id="22"/>
          <p:cNvSpPr/>
          <p:nvPr/>
        </p:nvSpPr>
        <p:spPr>
          <a:xfrm flipH="false" flipV="false" rot="0">
            <a:off x="9450844" y="2188951"/>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8"/>
            <a:stretch>
              <a:fillRect l="0" t="0" r="0" b="0"/>
            </a:stretch>
          </a:blipFill>
        </p:spPr>
      </p:sp>
      <p:sp>
        <p:nvSpPr>
          <p:cNvPr name="Freeform 23" id="23"/>
          <p:cNvSpPr/>
          <p:nvPr/>
        </p:nvSpPr>
        <p:spPr>
          <a:xfrm flipH="false" flipV="false" rot="6625233">
            <a:off x="-1558112" y="-8797515"/>
            <a:ext cx="21602900" cy="20936811"/>
          </a:xfrm>
          <a:custGeom>
            <a:avLst/>
            <a:gdLst/>
            <a:ahLst/>
            <a:cxnLst/>
            <a:rect r="r" b="b" t="t" l="l"/>
            <a:pathLst>
              <a:path h="20936811" w="21602900">
                <a:moveTo>
                  <a:pt x="0" y="0"/>
                </a:moveTo>
                <a:lnTo>
                  <a:pt x="21602901" y="0"/>
                </a:lnTo>
                <a:lnTo>
                  <a:pt x="21602901" y="20936811"/>
                </a:lnTo>
                <a:lnTo>
                  <a:pt x="0" y="20936811"/>
                </a:lnTo>
                <a:lnTo>
                  <a:pt x="0" y="0"/>
                </a:lnTo>
                <a:close/>
              </a:path>
            </a:pathLst>
          </a:custGeom>
          <a:blipFill>
            <a:blip r:embed="rId5"/>
            <a:stretch>
              <a:fillRect l="0" t="0" r="0" b="0"/>
            </a:stretch>
          </a:blipFill>
        </p:spPr>
      </p:sp>
      <p:sp>
        <p:nvSpPr>
          <p:cNvPr name="Freeform 24" id="24"/>
          <p:cNvSpPr/>
          <p:nvPr/>
        </p:nvSpPr>
        <p:spPr>
          <a:xfrm flipH="false" flipV="false" rot="0">
            <a:off x="4786273" y="3896036"/>
            <a:ext cx="7960894" cy="5970671"/>
          </a:xfrm>
          <a:custGeom>
            <a:avLst/>
            <a:gdLst/>
            <a:ahLst/>
            <a:cxnLst/>
            <a:rect r="r" b="b" t="t" l="l"/>
            <a:pathLst>
              <a:path h="5970671" w="7960894">
                <a:moveTo>
                  <a:pt x="0" y="0"/>
                </a:moveTo>
                <a:lnTo>
                  <a:pt x="7960895" y="0"/>
                </a:lnTo>
                <a:lnTo>
                  <a:pt x="7960895" y="5970671"/>
                </a:lnTo>
                <a:lnTo>
                  <a:pt x="0" y="5970671"/>
                </a:lnTo>
                <a:lnTo>
                  <a:pt x="0" y="0"/>
                </a:lnTo>
                <a:close/>
              </a:path>
            </a:pathLst>
          </a:custGeom>
          <a:blipFill>
            <a:blip r:embed="rId9"/>
            <a:stretch>
              <a:fillRect l="0" t="0" r="0" b="0"/>
            </a:stretch>
          </a:blipFill>
        </p:spPr>
      </p:sp>
      <p:sp>
        <p:nvSpPr>
          <p:cNvPr name="TextBox 25" id="25"/>
          <p:cNvSpPr txBox="true"/>
          <p:nvPr/>
        </p:nvSpPr>
        <p:spPr>
          <a:xfrm rot="0">
            <a:off x="1331706" y="617855"/>
            <a:ext cx="14870029" cy="26479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Conclusão:</a:t>
            </a:r>
          </a:p>
          <a:p>
            <a:pPr algn="ctr">
              <a:lnSpc>
                <a:spcPts val="4200"/>
              </a:lnSpc>
              <a:spcBef>
                <a:spcPct val="0"/>
              </a:spcBef>
            </a:pPr>
            <a:r>
              <a:rPr lang="en-US" b="true" sz="3000">
                <a:solidFill>
                  <a:srgbClr val="FFFFFF"/>
                </a:solidFill>
                <a:latin typeface="Open Sans Bold"/>
                <a:ea typeface="Open Sans Bold"/>
                <a:cs typeface="Open Sans Bold"/>
                <a:sym typeface="Open Sans Bold"/>
              </a:rPr>
              <a:t>Quando comparado, existe uma diferença no valor de pull request (PR) aceitas, sendo que os populares possuem maior aceite das PRs, ou seja, há um aumento na contribuição externa. Também há um menor número de outliers com mediana sendo de 1071 para os top 10 e de 710 para os demais.</a:t>
            </a:r>
          </a:p>
        </p:txBody>
      </p:sp>
      <p:grpSp>
        <p:nvGrpSpPr>
          <p:cNvPr name="Group 26" id="26"/>
          <p:cNvGrpSpPr/>
          <p:nvPr/>
        </p:nvGrpSpPr>
        <p:grpSpPr>
          <a:xfrm rot="0">
            <a:off x="-2472411" y="-198790"/>
            <a:ext cx="21693011" cy="10684581"/>
            <a:chOff x="0" y="0"/>
            <a:chExt cx="5713386" cy="2814046"/>
          </a:xfrm>
        </p:grpSpPr>
        <p:sp>
          <p:nvSpPr>
            <p:cNvPr name="Freeform 27" id="27"/>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28" id="28"/>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29" id="29"/>
          <p:cNvSpPr/>
          <p:nvPr/>
        </p:nvSpPr>
        <p:spPr>
          <a:xfrm flipH="false" flipV="false" rot="0">
            <a:off x="12849758" y="-2680336"/>
            <a:ext cx="7929409" cy="7684919"/>
          </a:xfrm>
          <a:custGeom>
            <a:avLst/>
            <a:gdLst/>
            <a:ahLst/>
            <a:cxnLst/>
            <a:rect r="r" b="b" t="t" l="l"/>
            <a:pathLst>
              <a:path h="7684919" w="7929409">
                <a:moveTo>
                  <a:pt x="0" y="0"/>
                </a:moveTo>
                <a:lnTo>
                  <a:pt x="7929409" y="0"/>
                </a:lnTo>
                <a:lnTo>
                  <a:pt x="7929409" y="7684919"/>
                </a:lnTo>
                <a:lnTo>
                  <a:pt x="0" y="7684919"/>
                </a:lnTo>
                <a:lnTo>
                  <a:pt x="0" y="0"/>
                </a:lnTo>
                <a:close/>
              </a:path>
            </a:pathLst>
          </a:custGeom>
          <a:blipFill>
            <a:blip r:embed="rId5"/>
            <a:stretch>
              <a:fillRect l="0" t="0" r="0" b="0"/>
            </a:stretch>
          </a:blipFill>
        </p:spPr>
      </p:sp>
      <p:sp>
        <p:nvSpPr>
          <p:cNvPr name="TextBox 30" id="30"/>
          <p:cNvSpPr txBox="true"/>
          <p:nvPr/>
        </p:nvSpPr>
        <p:spPr>
          <a:xfrm rot="0">
            <a:off x="1463321" y="476250"/>
            <a:ext cx="14606799" cy="10477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RQ07 - ANÁLISE POR LINGUAGEM</a:t>
            </a:r>
          </a:p>
          <a:p>
            <a:pPr algn="ctr">
              <a:lnSpc>
                <a:spcPts val="4200"/>
              </a:lnSpc>
              <a:spcBef>
                <a:spcPct val="0"/>
              </a:spcBef>
            </a:pPr>
          </a:p>
        </p:txBody>
      </p:sp>
      <p:sp>
        <p:nvSpPr>
          <p:cNvPr name="TextBox 31" id="31"/>
          <p:cNvSpPr txBox="true"/>
          <p:nvPr/>
        </p:nvSpPr>
        <p:spPr>
          <a:xfrm rot="0">
            <a:off x="1331706" y="1197816"/>
            <a:ext cx="4285655" cy="3120765"/>
          </a:xfrm>
          <a:prstGeom prst="rect">
            <a:avLst/>
          </a:prstGeom>
        </p:spPr>
        <p:txBody>
          <a:bodyPr anchor="t" rtlCol="false" tIns="0" lIns="0" bIns="0" rIns="0">
            <a:spAutoFit/>
          </a:bodyPr>
          <a:lstStyle/>
          <a:p>
            <a:pPr algn="ctr">
              <a:lnSpc>
                <a:spcPts val="6099"/>
              </a:lnSpc>
            </a:pPr>
            <a:r>
              <a:rPr lang="en-US" sz="2595">
                <a:solidFill>
                  <a:srgbClr val="FFFFFF"/>
                </a:solidFill>
                <a:latin typeface="Open Sans"/>
                <a:ea typeface="Open Sans"/>
                <a:cs typeface="Open Sans"/>
                <a:sym typeface="Open Sans"/>
              </a:rPr>
              <a:t>Lingu</a:t>
            </a:r>
            <a:r>
              <a:rPr lang="en-US" sz="2595">
                <a:solidFill>
                  <a:srgbClr val="FFFFFF"/>
                </a:solidFill>
                <a:latin typeface="Open Sans"/>
                <a:ea typeface="Open Sans"/>
                <a:cs typeface="Open Sans"/>
                <a:sym typeface="Open Sans"/>
              </a:rPr>
              <a:t>agens mais populares:</a:t>
            </a:r>
          </a:p>
          <a:p>
            <a:pPr algn="l" marL="560397" indent="-280198" lvl="1">
              <a:lnSpc>
                <a:spcPts val="3633"/>
              </a:lnSpc>
              <a:spcBef>
                <a:spcPct val="0"/>
              </a:spcBef>
              <a:buFont typeface="Arial"/>
              <a:buChar char="•"/>
            </a:pPr>
            <a:r>
              <a:rPr lang="en-US" sz="2595">
                <a:solidFill>
                  <a:srgbClr val="FFFFFF"/>
                </a:solidFill>
                <a:latin typeface="Open Sans"/>
                <a:ea typeface="Open Sans"/>
                <a:cs typeface="Open Sans"/>
                <a:sym typeface="Open Sans"/>
              </a:rPr>
              <a:t>Python</a:t>
            </a:r>
          </a:p>
          <a:p>
            <a:pPr algn="l" marL="560397" indent="-280198" lvl="1">
              <a:lnSpc>
                <a:spcPts val="3633"/>
              </a:lnSpc>
              <a:spcBef>
                <a:spcPct val="0"/>
              </a:spcBef>
              <a:buFont typeface="Arial"/>
              <a:buChar char="•"/>
            </a:pPr>
            <a:r>
              <a:rPr lang="en-US" sz="2595">
                <a:solidFill>
                  <a:srgbClr val="FFFFFF"/>
                </a:solidFill>
                <a:latin typeface="Open Sans"/>
                <a:ea typeface="Open Sans"/>
                <a:cs typeface="Open Sans"/>
                <a:sym typeface="Open Sans"/>
              </a:rPr>
              <a:t>TypeScript</a:t>
            </a:r>
          </a:p>
          <a:p>
            <a:pPr algn="l" marL="560397" indent="-280198" lvl="1">
              <a:lnSpc>
                <a:spcPts val="3633"/>
              </a:lnSpc>
              <a:spcBef>
                <a:spcPct val="0"/>
              </a:spcBef>
              <a:buFont typeface="Arial"/>
              <a:buChar char="•"/>
            </a:pPr>
            <a:r>
              <a:rPr lang="en-US" sz="2595">
                <a:solidFill>
                  <a:srgbClr val="FFFFFF"/>
                </a:solidFill>
                <a:latin typeface="Open Sans"/>
                <a:ea typeface="Open Sans"/>
                <a:cs typeface="Open Sans"/>
                <a:sym typeface="Open Sans"/>
              </a:rPr>
              <a:t>JavaScript</a:t>
            </a:r>
          </a:p>
          <a:p>
            <a:pPr algn="l" marL="560397" indent="-280198" lvl="1">
              <a:lnSpc>
                <a:spcPts val="3633"/>
              </a:lnSpc>
              <a:spcBef>
                <a:spcPct val="0"/>
              </a:spcBef>
              <a:buFont typeface="Arial"/>
              <a:buChar char="•"/>
            </a:pPr>
            <a:r>
              <a:rPr lang="en-US" sz="2595">
                <a:solidFill>
                  <a:srgbClr val="FFFFFF"/>
                </a:solidFill>
                <a:latin typeface="Open Sans"/>
                <a:ea typeface="Open Sans"/>
                <a:cs typeface="Open Sans"/>
                <a:sym typeface="Open Sans"/>
              </a:rPr>
              <a:t>Unknown</a:t>
            </a:r>
          </a:p>
          <a:p>
            <a:pPr algn="l" marL="560397" indent="-280198" lvl="1">
              <a:lnSpc>
                <a:spcPts val="3633"/>
              </a:lnSpc>
              <a:spcBef>
                <a:spcPct val="0"/>
              </a:spcBef>
              <a:buFont typeface="Arial"/>
              <a:buChar char="•"/>
            </a:pPr>
            <a:r>
              <a:rPr lang="en-US" sz="2595">
                <a:solidFill>
                  <a:srgbClr val="FFFFFF"/>
                </a:solidFill>
                <a:latin typeface="Open Sans"/>
                <a:ea typeface="Open Sans"/>
                <a:cs typeface="Open Sans"/>
                <a:sym typeface="Open Sans"/>
              </a:rPr>
              <a:t>Go</a:t>
            </a:r>
          </a:p>
        </p:txBody>
      </p:sp>
      <p:graphicFrame>
        <p:nvGraphicFramePr>
          <p:cNvPr name="Object 32" id="32"/>
          <p:cNvGraphicFramePr/>
          <p:nvPr/>
        </p:nvGraphicFramePr>
        <p:xfrm>
          <a:off x="5368866" y="2523801"/>
          <a:ext cx="3771900" cy="2095500"/>
        </p:xfrm>
        <a:graphic>
          <a:graphicData uri="http://schemas.openxmlformats.org/presentationml/2006/ole">
            <p:oleObj imgW="4521200" imgH="2844800" r:id="rId11" progId="Excel.Sheet.12" name="Worksheet">
              <p:embed/>
              <p:pic>
                <p:nvPicPr>
                  <p:cNvPr name="" id="0"/>
                  <p:cNvPicPr/>
                  <p:nvPr/>
                </p:nvPicPr>
                <p:blipFill>
                  <a:blip r:embed="rId10"/>
                  <a:stretch>
                    <a:fillRect/>
                  </a:stretch>
                </p:blipFill>
                <p:spPr>
                  <a:xfrm>
                    <a:off x="1270000" y="1270000"/>
                    <a:ext cx="1270000" cy="1270000"/>
                  </a:xfrm>
                  <a:prstGeom prst="rect"/>
                </p:spPr>
              </p:pic>
            </p:oleObj>
          </a:graphicData>
        </a:graphic>
      </p:graphicFrame>
    </p:spTree>
  </p:cSld>
  <p:clrMapOvr>
    <a:masterClrMapping/>
  </p:clrMapOvr>
  <p:transition spd="slow">
    <p:fade/>
  </p:transition>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4900882" y="1019175"/>
            <a:ext cx="2715207" cy="490456"/>
          </a:xfrm>
          <a:prstGeom prst="rect">
            <a:avLst/>
          </a:prstGeom>
        </p:spPr>
        <p:txBody>
          <a:bodyPr anchor="t" rtlCol="false" tIns="0" lIns="0" bIns="0" rIns="0">
            <a:spAutoFit/>
          </a:bodyPr>
          <a:lstStyle/>
          <a:p>
            <a:pPr algn="ctr">
              <a:lnSpc>
                <a:spcPts val="995"/>
              </a:lnSpc>
              <a:spcBef>
                <a:spcPct val="0"/>
              </a:spcBef>
            </a:pPr>
            <a:r>
              <a:rPr lang="en-US" sz="710">
                <a:solidFill>
                  <a:srgbClr val="FFFFFF"/>
                </a:solidFill>
                <a:latin typeface="Open Sans"/>
                <a:ea typeface="Open Sans"/>
                <a:cs typeface="Open Sans"/>
                <a:sym typeface="Open Sans"/>
              </a:rPr>
              <a:t>Conclusão:</a:t>
            </a:r>
          </a:p>
          <a:p>
            <a:pPr algn="ctr">
              <a:lnSpc>
                <a:spcPts val="995"/>
              </a:lnSpc>
              <a:spcBef>
                <a:spcPct val="0"/>
              </a:spcBef>
            </a:pPr>
            <a:r>
              <a:rPr lang="en-US" sz="710">
                <a:solidFill>
                  <a:srgbClr val="FFFFFF"/>
                </a:solidFill>
                <a:latin typeface="Open Sans"/>
                <a:ea typeface="Open Sans"/>
                <a:cs typeface="Open Sans"/>
                <a:sym typeface="Open Sans"/>
              </a:rPr>
              <a:t>✓ Linguagens populares recebem MAIS contribuições externas</a:t>
            </a:r>
          </a:p>
          <a:p>
            <a:pPr algn="ctr">
              <a:lnSpc>
                <a:spcPts val="995"/>
              </a:lnSpc>
              <a:spcBef>
                <a:spcPct val="0"/>
              </a:spcBef>
            </a:pPr>
            <a:r>
              <a:rPr lang="en-US" sz="710">
                <a:solidFill>
                  <a:srgbClr val="FFFFFF"/>
                </a:solidFill>
                <a:latin typeface="Open Sans"/>
                <a:ea typeface="Open Sans"/>
                <a:cs typeface="Open Sans"/>
                <a:sym typeface="Open Sans"/>
              </a:rPr>
              <a:t>✓ Linguagens populares lançam MAIS releases</a:t>
            </a:r>
          </a:p>
          <a:p>
            <a:pPr algn="ctr">
              <a:lnSpc>
                <a:spcPts val="995"/>
              </a:lnSpc>
              <a:spcBef>
                <a:spcPct val="0"/>
              </a:spcBef>
            </a:pPr>
            <a:r>
              <a:rPr lang="en-US" sz="710">
                <a:solidFill>
                  <a:srgbClr val="FFFFFF"/>
                </a:solidFill>
                <a:latin typeface="Open Sans"/>
                <a:ea typeface="Open Sans"/>
                <a:cs typeface="Open Sans"/>
                <a:sym typeface="Open Sans"/>
              </a:rPr>
              <a:t>✗ Linguagens populares são atualizadas com MENOS frequência</a:t>
            </a:r>
          </a:p>
        </p:txBody>
      </p:sp>
      <p:grpSp>
        <p:nvGrpSpPr>
          <p:cNvPr name="Group 3" id="3"/>
          <p:cNvGrpSpPr/>
          <p:nvPr/>
        </p:nvGrpSpPr>
        <p:grpSpPr>
          <a:xfrm rot="0">
            <a:off x="-2079785" y="-198790"/>
            <a:ext cx="21693011" cy="10684581"/>
            <a:chOff x="0" y="0"/>
            <a:chExt cx="5713386" cy="2814046"/>
          </a:xfrm>
        </p:grpSpPr>
        <p:sp>
          <p:nvSpPr>
            <p:cNvPr name="Freeform 4" id="4"/>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5" id="5"/>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2849758" y="-2680336"/>
            <a:ext cx="7929409" cy="7684919"/>
          </a:xfrm>
          <a:custGeom>
            <a:avLst/>
            <a:gdLst/>
            <a:ahLst/>
            <a:cxnLst/>
            <a:rect r="r" b="b" t="t" l="l"/>
            <a:pathLst>
              <a:path h="7684919" w="7929409">
                <a:moveTo>
                  <a:pt x="0" y="0"/>
                </a:moveTo>
                <a:lnTo>
                  <a:pt x="7929409" y="0"/>
                </a:lnTo>
                <a:lnTo>
                  <a:pt x="7929409" y="7684919"/>
                </a:lnTo>
                <a:lnTo>
                  <a:pt x="0" y="7684919"/>
                </a:lnTo>
                <a:lnTo>
                  <a:pt x="0" y="0"/>
                </a:lnTo>
                <a:close/>
              </a:path>
            </a:pathLst>
          </a:custGeom>
          <a:blipFill>
            <a:blip r:embed="rId2"/>
            <a:stretch>
              <a:fillRect l="0" t="0" r="0" b="0"/>
            </a:stretch>
          </a:blipFill>
        </p:spPr>
      </p:sp>
      <p:sp>
        <p:nvSpPr>
          <p:cNvPr name="TextBox 7" id="7"/>
          <p:cNvSpPr txBox="true"/>
          <p:nvPr/>
        </p:nvSpPr>
        <p:spPr>
          <a:xfrm rot="0">
            <a:off x="1463321" y="476250"/>
            <a:ext cx="14606799" cy="10477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RQ07 - ANÁLISE POR LINGUAGEM</a:t>
            </a:r>
          </a:p>
          <a:p>
            <a:pPr algn="ctr">
              <a:lnSpc>
                <a:spcPts val="4200"/>
              </a:lnSpc>
              <a:spcBef>
                <a:spcPct val="0"/>
              </a:spcBef>
            </a:pPr>
          </a:p>
        </p:txBody>
      </p:sp>
      <p:graphicFrame>
        <p:nvGraphicFramePr>
          <p:cNvPr name="Object 8" id="8"/>
          <p:cNvGraphicFramePr/>
          <p:nvPr/>
        </p:nvGraphicFramePr>
        <p:xfrm>
          <a:off x="2759561" y="1795156"/>
          <a:ext cx="3771900" cy="2095500"/>
        </p:xfrm>
        <a:graphic>
          <a:graphicData uri="http://schemas.openxmlformats.org/presentationml/2006/ole">
            <p:oleObj imgW="4521200" imgH="2844800" r:id="rId4" progId="Excel.Sheet.12" name="Worksheet">
              <p:embed/>
              <p:pic>
                <p:nvPicPr>
                  <p:cNvPr name="" id="0"/>
                  <p:cNvPicPr/>
                  <p:nvPr/>
                </p:nvPicPr>
                <p:blipFill>
                  <a:blip r:embed="rId3"/>
                  <a:stretch>
                    <a:fillRect/>
                  </a:stretch>
                </p:blipFill>
                <p:spPr>
                  <a:xfrm>
                    <a:off x="1270000" y="1270000"/>
                    <a:ext cx="1270000" cy="1270000"/>
                  </a:xfrm>
                  <a:prstGeom prst="rect"/>
                </p:spPr>
              </p:pic>
            </p:oleObj>
          </a:graphicData>
        </a:graphic>
      </p:graphicFrame>
    </p:spTree>
  </p:cSld>
  <p:clrMapOvr>
    <a:masterClrMapping/>
  </p:clrMapOvr>
  <p:transition spd="fast">
    <p:fade/>
  </p:transition>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079785" y="-198790"/>
            <a:ext cx="21693011" cy="10684581"/>
            <a:chOff x="0" y="0"/>
            <a:chExt cx="5713386" cy="2814046"/>
          </a:xfrm>
        </p:grpSpPr>
        <p:sp>
          <p:nvSpPr>
            <p:cNvPr name="Freeform 3" id="3"/>
            <p:cNvSpPr/>
            <p:nvPr/>
          </p:nvSpPr>
          <p:spPr>
            <a:xfrm flipH="false" flipV="false" rot="0">
              <a:off x="0" y="0"/>
              <a:ext cx="5713386" cy="2814046"/>
            </a:xfrm>
            <a:custGeom>
              <a:avLst/>
              <a:gdLst/>
              <a:ahLst/>
              <a:cxnLst/>
              <a:rect r="r" b="b" t="t" l="l"/>
              <a:pathLst>
                <a:path h="2814046" w="5713386">
                  <a:moveTo>
                    <a:pt x="0" y="0"/>
                  </a:moveTo>
                  <a:lnTo>
                    <a:pt x="5713386" y="0"/>
                  </a:lnTo>
                  <a:lnTo>
                    <a:pt x="5713386" y="2814046"/>
                  </a:lnTo>
                  <a:lnTo>
                    <a:pt x="0" y="2814046"/>
                  </a:lnTo>
                  <a:close/>
                </a:path>
              </a:pathLst>
            </a:custGeom>
            <a:solidFill>
              <a:srgbClr val="000000"/>
            </a:solidFill>
          </p:spPr>
        </p:sp>
        <p:sp>
          <p:nvSpPr>
            <p:cNvPr name="TextBox 4" id="4"/>
            <p:cNvSpPr txBox="true"/>
            <p:nvPr/>
          </p:nvSpPr>
          <p:spPr>
            <a:xfrm>
              <a:off x="0" y="-38100"/>
              <a:ext cx="5713386" cy="2852146"/>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432396" y="-2680336"/>
            <a:ext cx="21211563" cy="20557540"/>
          </a:xfrm>
          <a:custGeom>
            <a:avLst/>
            <a:gdLst/>
            <a:ahLst/>
            <a:cxnLst/>
            <a:rect r="r" b="b" t="t" l="l"/>
            <a:pathLst>
              <a:path h="20557540" w="21211563">
                <a:moveTo>
                  <a:pt x="0" y="0"/>
                </a:moveTo>
                <a:lnTo>
                  <a:pt x="21211563" y="0"/>
                </a:lnTo>
                <a:lnTo>
                  <a:pt x="21211563" y="20557540"/>
                </a:lnTo>
                <a:lnTo>
                  <a:pt x="0" y="20557540"/>
                </a:lnTo>
                <a:lnTo>
                  <a:pt x="0" y="0"/>
                </a:lnTo>
                <a:close/>
              </a:path>
            </a:pathLst>
          </a:custGeom>
          <a:blipFill>
            <a:blip r:embed="rId2"/>
            <a:stretch>
              <a:fillRect l="0" t="0" r="0" b="0"/>
            </a:stretch>
          </a:blipFill>
        </p:spPr>
      </p:sp>
      <p:sp>
        <p:nvSpPr>
          <p:cNvPr name="TextBox 6" id="6"/>
          <p:cNvSpPr txBox="true"/>
          <p:nvPr/>
        </p:nvSpPr>
        <p:spPr>
          <a:xfrm rot="0">
            <a:off x="1840600" y="1103125"/>
            <a:ext cx="14606799" cy="10477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RQ07 - ANÁLISE POR LINGUAGEM</a:t>
            </a:r>
          </a:p>
          <a:p>
            <a:pPr algn="ctr">
              <a:lnSpc>
                <a:spcPts val="4200"/>
              </a:lnSpc>
              <a:spcBef>
                <a:spcPct val="0"/>
              </a:spcBef>
            </a:pPr>
          </a:p>
        </p:txBody>
      </p:sp>
      <p:sp>
        <p:nvSpPr>
          <p:cNvPr name="TextBox 7" id="7"/>
          <p:cNvSpPr txBox="true"/>
          <p:nvPr/>
        </p:nvSpPr>
        <p:spPr>
          <a:xfrm rot="0">
            <a:off x="2685183" y="3467524"/>
            <a:ext cx="12917633" cy="2354712"/>
          </a:xfrm>
          <a:prstGeom prst="rect">
            <a:avLst/>
          </a:prstGeom>
        </p:spPr>
        <p:txBody>
          <a:bodyPr anchor="t" rtlCol="false" tIns="0" lIns="0" bIns="0" rIns="0">
            <a:spAutoFit/>
          </a:bodyPr>
          <a:lstStyle/>
          <a:p>
            <a:pPr algn="ctr">
              <a:lnSpc>
                <a:spcPts val="4735"/>
              </a:lnSpc>
              <a:spcBef>
                <a:spcPct val="0"/>
              </a:spcBef>
            </a:pPr>
            <a:r>
              <a:rPr lang="en-US" sz="3382">
                <a:solidFill>
                  <a:srgbClr val="FFFFFF"/>
                </a:solidFill>
                <a:latin typeface="Open Sans"/>
                <a:ea typeface="Open Sans"/>
                <a:cs typeface="Open Sans"/>
                <a:sym typeface="Open Sans"/>
              </a:rPr>
              <a:t>Conclusão:</a:t>
            </a:r>
          </a:p>
          <a:p>
            <a:pPr algn="ctr">
              <a:lnSpc>
                <a:spcPts val="4735"/>
              </a:lnSpc>
              <a:spcBef>
                <a:spcPct val="0"/>
              </a:spcBef>
            </a:pPr>
            <a:r>
              <a:rPr lang="en-US" sz="3382">
                <a:solidFill>
                  <a:srgbClr val="FFFFFF"/>
                </a:solidFill>
                <a:latin typeface="Open Sans"/>
                <a:ea typeface="Open Sans"/>
                <a:cs typeface="Open Sans"/>
                <a:sym typeface="Open Sans"/>
              </a:rPr>
              <a:t>✓ Linguagens populares recebem MAIS contribuições externas</a:t>
            </a:r>
          </a:p>
          <a:p>
            <a:pPr algn="ctr">
              <a:lnSpc>
                <a:spcPts val="4735"/>
              </a:lnSpc>
              <a:spcBef>
                <a:spcPct val="0"/>
              </a:spcBef>
            </a:pPr>
            <a:r>
              <a:rPr lang="en-US" sz="3382">
                <a:solidFill>
                  <a:srgbClr val="FFFFFF"/>
                </a:solidFill>
                <a:latin typeface="Open Sans"/>
                <a:ea typeface="Open Sans"/>
                <a:cs typeface="Open Sans"/>
                <a:sym typeface="Open Sans"/>
              </a:rPr>
              <a:t>✓ Linguagens populares lançam MAIS releases</a:t>
            </a:r>
          </a:p>
          <a:p>
            <a:pPr algn="ctr">
              <a:lnSpc>
                <a:spcPts val="4735"/>
              </a:lnSpc>
              <a:spcBef>
                <a:spcPct val="0"/>
              </a:spcBef>
            </a:pPr>
            <a:r>
              <a:rPr lang="en-US" sz="3382">
                <a:solidFill>
                  <a:srgbClr val="FFFFFF"/>
                </a:solidFill>
                <a:latin typeface="Open Sans"/>
                <a:ea typeface="Open Sans"/>
                <a:cs typeface="Open Sans"/>
                <a:sym typeface="Open Sans"/>
              </a:rPr>
              <a:t>✗ Linguagens populares são atualizadas com MENOS frequência</a:t>
            </a:r>
          </a:p>
        </p:txBody>
      </p:sp>
    </p:spTree>
  </p:cSld>
  <p:clrMapOvr>
    <a:masterClrMapping/>
  </p:clrMapOvr>
  <p:transition spd="slow">
    <p:fade/>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true" flipV="false" rot="1374553">
            <a:off x="-3009618" y="5893516"/>
            <a:ext cx="11894220" cy="5734005"/>
          </a:xfrm>
          <a:custGeom>
            <a:avLst/>
            <a:gdLst/>
            <a:ahLst/>
            <a:cxnLst/>
            <a:rect r="r" b="b" t="t" l="l"/>
            <a:pathLst>
              <a:path h="5734005" w="11894220">
                <a:moveTo>
                  <a:pt x="11894220" y="0"/>
                </a:moveTo>
                <a:lnTo>
                  <a:pt x="0" y="0"/>
                </a:lnTo>
                <a:lnTo>
                  <a:pt x="0" y="5734006"/>
                </a:lnTo>
                <a:lnTo>
                  <a:pt x="11894220" y="5734006"/>
                </a:lnTo>
                <a:lnTo>
                  <a:pt x="11894220" y="0"/>
                </a:lnTo>
                <a:close/>
              </a:path>
            </a:pathLst>
          </a:custGeom>
          <a:blipFill>
            <a:blip r:embed="rId2"/>
            <a:stretch>
              <a:fillRect l="0" t="0" r="0" b="0"/>
            </a:stretch>
          </a:blipFill>
        </p:spPr>
      </p:sp>
      <p:sp>
        <p:nvSpPr>
          <p:cNvPr name="Freeform 3" id="3"/>
          <p:cNvSpPr/>
          <p:nvPr/>
        </p:nvSpPr>
        <p:spPr>
          <a:xfrm flipH="false" flipV="false" rot="2927248">
            <a:off x="-7599215" y="8417688"/>
            <a:ext cx="12739531" cy="4495993"/>
          </a:xfrm>
          <a:custGeom>
            <a:avLst/>
            <a:gdLst/>
            <a:ahLst/>
            <a:cxnLst/>
            <a:rect r="r" b="b" t="t" l="l"/>
            <a:pathLst>
              <a:path h="4495993" w="12739531">
                <a:moveTo>
                  <a:pt x="0" y="0"/>
                </a:moveTo>
                <a:lnTo>
                  <a:pt x="12739531" y="0"/>
                </a:lnTo>
                <a:lnTo>
                  <a:pt x="12739531" y="4495993"/>
                </a:lnTo>
                <a:lnTo>
                  <a:pt x="0" y="4495993"/>
                </a:lnTo>
                <a:lnTo>
                  <a:pt x="0" y="0"/>
                </a:lnTo>
                <a:close/>
              </a:path>
            </a:pathLst>
          </a:custGeom>
          <a:blipFill>
            <a:blip r:embed="rId3"/>
            <a:stretch>
              <a:fillRect l="0" t="0" r="0" b="0"/>
            </a:stretch>
          </a:blipFill>
        </p:spPr>
      </p:sp>
      <p:sp>
        <p:nvSpPr>
          <p:cNvPr name="Freeform 4" id="4"/>
          <p:cNvSpPr/>
          <p:nvPr/>
        </p:nvSpPr>
        <p:spPr>
          <a:xfrm flipH="false" flipV="false" rot="0">
            <a:off x="11403317" y="5358710"/>
            <a:ext cx="5855983" cy="4652845"/>
          </a:xfrm>
          <a:custGeom>
            <a:avLst/>
            <a:gdLst/>
            <a:ahLst/>
            <a:cxnLst/>
            <a:rect r="r" b="b" t="t" l="l"/>
            <a:pathLst>
              <a:path h="4652845" w="5855983">
                <a:moveTo>
                  <a:pt x="0" y="0"/>
                </a:moveTo>
                <a:lnTo>
                  <a:pt x="5855983" y="0"/>
                </a:lnTo>
                <a:lnTo>
                  <a:pt x="5855983" y="4652845"/>
                </a:lnTo>
                <a:lnTo>
                  <a:pt x="0" y="46528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2638713" y="1577913"/>
            <a:ext cx="11249567" cy="3583305"/>
          </a:xfrm>
          <a:prstGeom prst="rect">
            <a:avLst/>
          </a:prstGeom>
        </p:spPr>
        <p:txBody>
          <a:bodyPr anchor="t" rtlCol="false" tIns="0" lIns="0" bIns="0" rIns="0">
            <a:spAutoFit/>
          </a:bodyPr>
          <a:lstStyle/>
          <a:p>
            <a:pPr algn="l">
              <a:lnSpc>
                <a:spcPts val="9360"/>
              </a:lnSpc>
            </a:pPr>
            <a:r>
              <a:rPr lang="en-US" sz="9000" spc="-567" b="true">
                <a:solidFill>
                  <a:srgbClr val="FFFFFF"/>
                </a:solidFill>
                <a:latin typeface="Garet Bold"/>
                <a:ea typeface="Garet Bold"/>
                <a:cs typeface="Garet Bold"/>
                <a:sym typeface="Garet Bold"/>
              </a:rPr>
              <a:t>Características </a:t>
            </a:r>
          </a:p>
          <a:p>
            <a:pPr algn="l">
              <a:lnSpc>
                <a:spcPts val="9360"/>
              </a:lnSpc>
            </a:pPr>
            <a:r>
              <a:rPr lang="en-US" sz="9000" spc="-567" b="true">
                <a:solidFill>
                  <a:srgbClr val="FFFFFF"/>
                </a:solidFill>
                <a:latin typeface="Garet Bold"/>
                <a:ea typeface="Garet Bold"/>
                <a:cs typeface="Garet Bold"/>
                <a:sym typeface="Garet Bold"/>
              </a:rPr>
              <a:t>de repositórios populares​</a:t>
            </a:r>
          </a:p>
        </p:txBody>
      </p:sp>
      <p:sp>
        <p:nvSpPr>
          <p:cNvPr name="Freeform 6" id="6"/>
          <p:cNvSpPr/>
          <p:nvPr/>
        </p:nvSpPr>
        <p:spPr>
          <a:xfrm flipH="false" flipV="false" rot="0">
            <a:off x="-3656571" y="-5189422"/>
            <a:ext cx="23652028" cy="22922757"/>
          </a:xfrm>
          <a:custGeom>
            <a:avLst/>
            <a:gdLst/>
            <a:ahLst/>
            <a:cxnLst/>
            <a:rect r="r" b="b" t="t" l="l"/>
            <a:pathLst>
              <a:path h="22922757" w="23652028">
                <a:moveTo>
                  <a:pt x="0" y="0"/>
                </a:moveTo>
                <a:lnTo>
                  <a:pt x="23652028" y="0"/>
                </a:lnTo>
                <a:lnTo>
                  <a:pt x="23652028" y="22922757"/>
                </a:lnTo>
                <a:lnTo>
                  <a:pt x="0" y="22922757"/>
                </a:lnTo>
                <a:lnTo>
                  <a:pt x="0" y="0"/>
                </a:lnTo>
                <a:close/>
              </a:path>
            </a:pathLst>
          </a:custGeom>
          <a:blipFill>
            <a:blip r:embed="rId6"/>
            <a:stretch>
              <a:fillRect l="0" t="0" r="0" b="0"/>
            </a:stretch>
          </a:blipFill>
        </p:spPr>
      </p:sp>
      <p:sp>
        <p:nvSpPr>
          <p:cNvPr name="TextBox 7" id="7"/>
          <p:cNvSpPr txBox="true"/>
          <p:nvPr/>
        </p:nvSpPr>
        <p:spPr>
          <a:xfrm rot="0">
            <a:off x="4658398" y="2006445"/>
            <a:ext cx="10065454" cy="1798167"/>
          </a:xfrm>
          <a:prstGeom prst="rect">
            <a:avLst/>
          </a:prstGeom>
        </p:spPr>
        <p:txBody>
          <a:bodyPr anchor="t" rtlCol="false" tIns="0" lIns="0" bIns="0" rIns="0">
            <a:spAutoFit/>
          </a:bodyPr>
          <a:lstStyle/>
          <a:p>
            <a:pPr algn="l">
              <a:lnSpc>
                <a:spcPts val="13718"/>
              </a:lnSpc>
            </a:pPr>
            <a:r>
              <a:rPr lang="en-US" sz="13190" spc="-831" b="true">
                <a:solidFill>
                  <a:srgbClr val="FFFFFF"/>
                </a:solidFill>
                <a:latin typeface="Garet Bold"/>
                <a:ea typeface="Garet Bold"/>
                <a:cs typeface="Garet Bold"/>
                <a:sym typeface="Garet Bold"/>
              </a:rPr>
              <a:t>Introdução</a:t>
            </a:r>
          </a:p>
        </p:txBody>
      </p:sp>
      <p:sp>
        <p:nvSpPr>
          <p:cNvPr name="TextBox 8" id="8"/>
          <p:cNvSpPr txBox="true"/>
          <p:nvPr/>
        </p:nvSpPr>
        <p:spPr>
          <a:xfrm rot="0">
            <a:off x="1609890" y="4828025"/>
            <a:ext cx="15843332" cy="2299970"/>
          </a:xfrm>
          <a:prstGeom prst="rect">
            <a:avLst/>
          </a:prstGeom>
        </p:spPr>
        <p:txBody>
          <a:bodyPr anchor="t" rtlCol="false" tIns="0" lIns="0" bIns="0" rIns="0">
            <a:spAutoFit/>
          </a:bodyPr>
          <a:lstStyle/>
          <a:p>
            <a:pPr algn="ctr">
              <a:lnSpc>
                <a:spcPts val="3640"/>
              </a:lnSpc>
              <a:spcBef>
                <a:spcPct val="0"/>
              </a:spcBef>
            </a:pPr>
            <a:r>
              <a:rPr lang="en-US" sz="3500" spc="-220">
                <a:solidFill>
                  <a:srgbClr val="FFFFFF"/>
                </a:solidFill>
                <a:latin typeface="Garet"/>
                <a:ea typeface="Garet"/>
                <a:cs typeface="Garet"/>
                <a:sym typeface="Garet"/>
              </a:rPr>
              <a:t>O cenário atual de desenvolvimento de software demanda evidências empíricas para apoiar a tomada de decisões. Neste contexto, realizamos uma investigação sistemática sobre práticas de desenvolvimento, utilizando métodos científicos para coletar e analisar dados relevantes para a comunidade de engenharia de software.</a:t>
            </a:r>
          </a:p>
        </p:txBody>
      </p:sp>
      <p:grpSp>
        <p:nvGrpSpPr>
          <p:cNvPr name="Group 9" id="9"/>
          <p:cNvGrpSpPr/>
          <p:nvPr/>
        </p:nvGrpSpPr>
        <p:grpSpPr>
          <a:xfrm rot="0">
            <a:off x="-2772499" y="0"/>
            <a:ext cx="22386241" cy="10500699"/>
            <a:chOff x="0" y="0"/>
            <a:chExt cx="5895965" cy="2765616"/>
          </a:xfrm>
        </p:grpSpPr>
        <p:sp>
          <p:nvSpPr>
            <p:cNvPr name="Freeform 10" id="10"/>
            <p:cNvSpPr/>
            <p:nvPr/>
          </p:nvSpPr>
          <p:spPr>
            <a:xfrm flipH="false" flipV="false" rot="0">
              <a:off x="0" y="0"/>
              <a:ext cx="5895965" cy="2765616"/>
            </a:xfrm>
            <a:custGeom>
              <a:avLst/>
              <a:gdLst/>
              <a:ahLst/>
              <a:cxnLst/>
              <a:rect r="r" b="b" t="t" l="l"/>
              <a:pathLst>
                <a:path h="2765616" w="5895965">
                  <a:moveTo>
                    <a:pt x="0" y="0"/>
                  </a:moveTo>
                  <a:lnTo>
                    <a:pt x="5895965" y="0"/>
                  </a:lnTo>
                  <a:lnTo>
                    <a:pt x="5895965" y="2765616"/>
                  </a:lnTo>
                  <a:lnTo>
                    <a:pt x="0" y="2765616"/>
                  </a:lnTo>
                  <a:close/>
                </a:path>
              </a:pathLst>
            </a:custGeom>
            <a:solidFill>
              <a:srgbClr val="1E00FD"/>
            </a:solidFill>
          </p:spPr>
        </p:sp>
        <p:sp>
          <p:nvSpPr>
            <p:cNvPr name="TextBox 11" id="11"/>
            <p:cNvSpPr txBox="true"/>
            <p:nvPr/>
          </p:nvSpPr>
          <p:spPr>
            <a:xfrm>
              <a:off x="0" y="-38100"/>
              <a:ext cx="5895965" cy="2803716"/>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16218317" y="6257225"/>
            <a:ext cx="16531918" cy="14732"/>
          </a:xfrm>
          <a:prstGeom prst="rect">
            <a:avLst/>
          </a:prstGeom>
        </p:spPr>
        <p:txBody>
          <a:bodyPr anchor="t" rtlCol="false" tIns="0" lIns="0" bIns="0" rIns="0">
            <a:spAutoFit/>
          </a:bodyPr>
          <a:lstStyle/>
          <a:p>
            <a:pPr algn="l">
              <a:lnSpc>
                <a:spcPts val="103"/>
              </a:lnSpc>
            </a:pPr>
            <a:r>
              <a:rPr lang="en-US" sz="100" spc="-6" b="true">
                <a:solidFill>
                  <a:srgbClr val="FFFFFF"/>
                </a:solidFill>
                <a:latin typeface="Garet Bold"/>
                <a:ea typeface="Garet Bold"/>
                <a:cs typeface="Garet Bold"/>
                <a:sym typeface="Garet Bold"/>
              </a:rPr>
              <a:t>HIPÓTESES INFORMAIS</a:t>
            </a:r>
          </a:p>
        </p:txBody>
      </p:sp>
      <p:sp>
        <p:nvSpPr>
          <p:cNvPr name="TextBox 13" id="13"/>
          <p:cNvSpPr txBox="true"/>
          <p:nvPr/>
        </p:nvSpPr>
        <p:spPr>
          <a:xfrm rot="0">
            <a:off x="-918130" y="5358710"/>
            <a:ext cx="1946830" cy="16670"/>
          </a:xfrm>
          <a:prstGeom prst="rect">
            <a:avLst/>
          </a:prstGeom>
        </p:spPr>
        <p:txBody>
          <a:bodyPr anchor="t" rtlCol="false" tIns="0" lIns="0" bIns="0" rIns="0">
            <a:spAutoFit/>
          </a:bodyPr>
          <a:lstStyle/>
          <a:p>
            <a:pPr algn="l">
              <a:lnSpc>
                <a:spcPts val="117"/>
              </a:lnSpc>
            </a:pPr>
            <a:r>
              <a:rPr lang="en-US" sz="113" spc="-7" b="true">
                <a:solidFill>
                  <a:srgbClr val="FFFFFF"/>
                </a:solidFill>
                <a:latin typeface="Garet Bold"/>
                <a:ea typeface="Garet Bold"/>
                <a:cs typeface="Garet Bold"/>
                <a:sym typeface="Garet Bold"/>
              </a:rPr>
              <a:t>HIPÓTESES INFORMAIS</a:t>
            </a:r>
          </a:p>
        </p:txBody>
      </p:sp>
      <p:sp>
        <p:nvSpPr>
          <p:cNvPr name="TextBox 14" id="14"/>
          <p:cNvSpPr txBox="true"/>
          <p:nvPr/>
        </p:nvSpPr>
        <p:spPr>
          <a:xfrm rot="0">
            <a:off x="1028700" y="4048880"/>
            <a:ext cx="16531918" cy="1634490"/>
          </a:xfrm>
          <a:prstGeom prst="rect">
            <a:avLst/>
          </a:prstGeom>
        </p:spPr>
        <p:txBody>
          <a:bodyPr anchor="t" rtlCol="false" tIns="0" lIns="0" bIns="0" rIns="0">
            <a:spAutoFit/>
          </a:bodyPr>
          <a:lstStyle/>
          <a:p>
            <a:pPr algn="l">
              <a:lnSpc>
                <a:spcPts val="12480"/>
              </a:lnSpc>
            </a:pPr>
            <a:r>
              <a:rPr lang="en-US" sz="12000" spc="-756" b="true">
                <a:solidFill>
                  <a:srgbClr val="FFFFFF"/>
                </a:solidFill>
                <a:latin typeface="Garet Bold"/>
                <a:ea typeface="Garet Bold"/>
                <a:cs typeface="Garet Bold"/>
                <a:sym typeface="Garet Bold"/>
              </a:rPr>
              <a:t>HIPÓTESES INFORMAIS</a:t>
            </a:r>
          </a:p>
        </p:txBody>
      </p:sp>
    </p:spTree>
  </p:cSld>
  <p:clrMapOvr>
    <a:masterClrMapping/>
  </p:clrMapOvr>
  <p:transition spd="med">
    <p:fade/>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TextBox 2" id="2"/>
          <p:cNvSpPr txBox="true"/>
          <p:nvPr/>
        </p:nvSpPr>
        <p:spPr>
          <a:xfrm rot="0">
            <a:off x="447923" y="4873245"/>
            <a:ext cx="1037473" cy="754209"/>
          </a:xfrm>
          <a:prstGeom prst="rect">
            <a:avLst/>
          </a:prstGeom>
        </p:spPr>
        <p:txBody>
          <a:bodyPr anchor="t" rtlCol="false" tIns="0" lIns="0" bIns="0" rIns="0">
            <a:spAutoFit/>
          </a:bodyPr>
          <a:lstStyle/>
          <a:p>
            <a:pPr algn="ctr" marL="111057" indent="-55529" lvl="1">
              <a:lnSpc>
                <a:spcPts val="534"/>
              </a:lnSpc>
              <a:buFont typeface="Arial"/>
              <a:buChar char="•"/>
            </a:pPr>
            <a:r>
              <a:rPr lang="en-US" b="true" sz="514" spc="-32">
                <a:solidFill>
                  <a:srgbClr val="FFFFFF"/>
                </a:solidFill>
                <a:latin typeface="Garet Bold"/>
                <a:ea typeface="Garet Bold"/>
                <a:cs typeface="Garet Bold"/>
                <a:sym typeface="Garet Bold"/>
              </a:rPr>
              <a:t>Acredita-se que repositórios populares são, em média, mais antigos. ​</a:t>
            </a:r>
          </a:p>
          <a:p>
            <a:pPr algn="ctr" marL="111057" indent="-55529" lvl="1">
              <a:lnSpc>
                <a:spcPts val="534"/>
              </a:lnSpc>
              <a:buFont typeface="Arial"/>
              <a:buChar char="•"/>
            </a:pPr>
            <a:r>
              <a:rPr lang="en-US" b="true" sz="514" spc="-32">
                <a:solidFill>
                  <a:srgbClr val="FFFFFF"/>
                </a:solidFill>
                <a:latin typeface="Garet Bold"/>
                <a:ea typeface="Garet Bold"/>
                <a:cs typeface="Garet Bold"/>
                <a:sym typeface="Garet Bold"/>
              </a:rPr>
              <a:t>Eles tiveram tempo para evoluir, construir uma comunidade, e acumular estrelas ao longo dos anos. ​</a:t>
            </a:r>
          </a:p>
          <a:p>
            <a:pPr algn="ctr" marL="111057" indent="-55529" lvl="1">
              <a:lnSpc>
                <a:spcPts val="534"/>
              </a:lnSpc>
              <a:buFont typeface="Arial"/>
              <a:buChar char="•"/>
            </a:pPr>
            <a:r>
              <a:rPr lang="en-US" b="true" sz="514" spc="-32">
                <a:solidFill>
                  <a:srgbClr val="FFFFFF"/>
                </a:solidFill>
                <a:latin typeface="Garet Bold"/>
                <a:ea typeface="Garet Bold"/>
                <a:cs typeface="Garet Bold"/>
                <a:sym typeface="Garet Bold"/>
              </a:rPr>
              <a:t>Portanto, a idade mediana dos repositórios populares na amostra deve ser mais ALTA que a média.</a:t>
            </a:r>
          </a:p>
        </p:txBody>
      </p:sp>
      <p:sp>
        <p:nvSpPr>
          <p:cNvPr name="Freeform 3" id="3"/>
          <p:cNvSpPr/>
          <p:nvPr/>
        </p:nvSpPr>
        <p:spPr>
          <a:xfrm flipH="true" flipV="false" rot="1374553">
            <a:off x="13055346" y="1435391"/>
            <a:ext cx="11894220" cy="5734005"/>
          </a:xfrm>
          <a:custGeom>
            <a:avLst/>
            <a:gdLst/>
            <a:ahLst/>
            <a:cxnLst/>
            <a:rect r="r" b="b" t="t" l="l"/>
            <a:pathLst>
              <a:path h="5734005" w="11894220">
                <a:moveTo>
                  <a:pt x="11894220" y="0"/>
                </a:moveTo>
                <a:lnTo>
                  <a:pt x="0" y="0"/>
                </a:lnTo>
                <a:lnTo>
                  <a:pt x="0" y="5734005"/>
                </a:lnTo>
                <a:lnTo>
                  <a:pt x="11894220" y="5734005"/>
                </a:lnTo>
                <a:lnTo>
                  <a:pt x="11894220" y="0"/>
                </a:lnTo>
                <a:close/>
              </a:path>
            </a:pathLst>
          </a:custGeom>
          <a:blipFill>
            <a:blip r:embed="rId2"/>
            <a:stretch>
              <a:fillRect l="0" t="0" r="0" b="0"/>
            </a:stretch>
          </a:blipFill>
        </p:spPr>
      </p:sp>
      <p:sp>
        <p:nvSpPr>
          <p:cNvPr name="Freeform 4" id="4"/>
          <p:cNvSpPr/>
          <p:nvPr/>
        </p:nvSpPr>
        <p:spPr>
          <a:xfrm flipH="false" flipV="false" rot="2927248">
            <a:off x="-7996250" y="4487385"/>
            <a:ext cx="19763280" cy="6974791"/>
          </a:xfrm>
          <a:custGeom>
            <a:avLst/>
            <a:gdLst/>
            <a:ahLst/>
            <a:cxnLst/>
            <a:rect r="r" b="b" t="t" l="l"/>
            <a:pathLst>
              <a:path h="6974791" w="19763280">
                <a:moveTo>
                  <a:pt x="0" y="0"/>
                </a:moveTo>
                <a:lnTo>
                  <a:pt x="19763279" y="0"/>
                </a:lnTo>
                <a:lnTo>
                  <a:pt x="19763279" y="6974791"/>
                </a:lnTo>
                <a:lnTo>
                  <a:pt x="0" y="6974791"/>
                </a:lnTo>
                <a:lnTo>
                  <a:pt x="0" y="0"/>
                </a:lnTo>
                <a:close/>
              </a:path>
            </a:pathLst>
          </a:custGeom>
          <a:blipFill>
            <a:blip r:embed="rId3"/>
            <a:stretch>
              <a:fillRect l="0" t="0" r="0" b="0"/>
            </a:stretch>
          </a:blipFill>
        </p:spPr>
      </p:sp>
      <p:sp>
        <p:nvSpPr>
          <p:cNvPr name="Freeform 5" id="5"/>
          <p:cNvSpPr/>
          <p:nvPr/>
        </p:nvSpPr>
        <p:spPr>
          <a:xfrm flipH="false" flipV="false" rot="2927248">
            <a:off x="-7599215" y="8417688"/>
            <a:ext cx="12739531" cy="4495993"/>
          </a:xfrm>
          <a:custGeom>
            <a:avLst/>
            <a:gdLst/>
            <a:ahLst/>
            <a:cxnLst/>
            <a:rect r="r" b="b" t="t" l="l"/>
            <a:pathLst>
              <a:path h="4495993" w="12739531">
                <a:moveTo>
                  <a:pt x="0" y="0"/>
                </a:moveTo>
                <a:lnTo>
                  <a:pt x="12739531" y="0"/>
                </a:lnTo>
                <a:lnTo>
                  <a:pt x="12739531" y="4495993"/>
                </a:lnTo>
                <a:lnTo>
                  <a:pt x="0" y="4495993"/>
                </a:lnTo>
                <a:lnTo>
                  <a:pt x="0" y="0"/>
                </a:lnTo>
                <a:close/>
              </a:path>
            </a:pathLst>
          </a:custGeom>
          <a:blipFill>
            <a:blip r:embed="rId3"/>
            <a:stretch>
              <a:fillRect l="0" t="0" r="0" b="0"/>
            </a:stretch>
          </a:blipFill>
        </p:spPr>
      </p:sp>
      <p:sp>
        <p:nvSpPr>
          <p:cNvPr name="Freeform 6" id="6"/>
          <p:cNvSpPr/>
          <p:nvPr/>
        </p:nvSpPr>
        <p:spPr>
          <a:xfrm flipH="false" flipV="false" rot="0">
            <a:off x="-2300860" y="-947197"/>
            <a:ext cx="2748783" cy="2664029"/>
          </a:xfrm>
          <a:custGeom>
            <a:avLst/>
            <a:gdLst/>
            <a:ahLst/>
            <a:cxnLst/>
            <a:rect r="r" b="b" t="t" l="l"/>
            <a:pathLst>
              <a:path h="2664029" w="2748783">
                <a:moveTo>
                  <a:pt x="0" y="0"/>
                </a:moveTo>
                <a:lnTo>
                  <a:pt x="2748783" y="0"/>
                </a:lnTo>
                <a:lnTo>
                  <a:pt x="2748783" y="2664029"/>
                </a:lnTo>
                <a:lnTo>
                  <a:pt x="0" y="2664029"/>
                </a:lnTo>
                <a:lnTo>
                  <a:pt x="0" y="0"/>
                </a:lnTo>
                <a:close/>
              </a:path>
            </a:pathLst>
          </a:custGeom>
          <a:blipFill>
            <a:blip r:embed="rId4"/>
            <a:stretch>
              <a:fillRect l="0" t="0" r="0" b="0"/>
            </a:stretch>
          </a:blipFill>
        </p:spPr>
      </p:sp>
      <p:sp>
        <p:nvSpPr>
          <p:cNvPr name="TextBox 7" id="7"/>
          <p:cNvSpPr txBox="true"/>
          <p:nvPr/>
        </p:nvSpPr>
        <p:spPr>
          <a:xfrm rot="0">
            <a:off x="2405378" y="1238250"/>
            <a:ext cx="13477244" cy="5277524"/>
          </a:xfrm>
          <a:prstGeom prst="rect">
            <a:avLst/>
          </a:prstGeom>
        </p:spPr>
        <p:txBody>
          <a:bodyPr anchor="t" rtlCol="false" tIns="0" lIns="0" bIns="0" rIns="0">
            <a:spAutoFit/>
          </a:bodyPr>
          <a:lstStyle/>
          <a:p>
            <a:pPr algn="l">
              <a:lnSpc>
                <a:spcPts val="13718"/>
              </a:lnSpc>
            </a:pPr>
            <a:r>
              <a:rPr lang="en-US" sz="13190" spc="-831" b="true">
                <a:solidFill>
                  <a:srgbClr val="FFFFFF"/>
                </a:solidFill>
                <a:latin typeface="Garet Bold"/>
                <a:ea typeface="Garet Bold"/>
                <a:cs typeface="Garet Bold"/>
                <a:sym typeface="Garet Bold"/>
              </a:rPr>
              <a:t>RQ 01. Sistemas ​</a:t>
            </a:r>
          </a:p>
          <a:p>
            <a:pPr algn="l">
              <a:lnSpc>
                <a:spcPts val="13718"/>
              </a:lnSpc>
            </a:pPr>
            <a:r>
              <a:rPr lang="en-US" sz="13190" spc="-831" b="true">
                <a:solidFill>
                  <a:srgbClr val="FFFFFF"/>
                </a:solidFill>
                <a:latin typeface="Garet Bold"/>
                <a:ea typeface="Garet Bold"/>
                <a:cs typeface="Garet Bold"/>
                <a:sym typeface="Garet Bold"/>
              </a:rPr>
              <a:t>populares são antigos?</a:t>
            </a:r>
          </a:p>
        </p:txBody>
      </p:sp>
      <p:sp>
        <p:nvSpPr>
          <p:cNvPr name="Freeform 8" id="8"/>
          <p:cNvSpPr/>
          <p:nvPr/>
        </p:nvSpPr>
        <p:spPr>
          <a:xfrm flipH="false" flipV="false" rot="0">
            <a:off x="1485396" y="8291694"/>
            <a:ext cx="5480755" cy="966606"/>
          </a:xfrm>
          <a:custGeom>
            <a:avLst/>
            <a:gdLst/>
            <a:ahLst/>
            <a:cxnLst/>
            <a:rect r="r" b="b" t="t" l="l"/>
            <a:pathLst>
              <a:path h="966606" w="5480755">
                <a:moveTo>
                  <a:pt x="0" y="0"/>
                </a:moveTo>
                <a:lnTo>
                  <a:pt x="5480755" y="0"/>
                </a:lnTo>
                <a:lnTo>
                  <a:pt x="5480755" y="966606"/>
                </a:lnTo>
                <a:lnTo>
                  <a:pt x="0" y="9666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0">
            <a:off x="-5584430" y="2980861"/>
            <a:ext cx="7069826" cy="7069826"/>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3EF9"/>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2772499" y="0"/>
            <a:ext cx="3220422" cy="10500699"/>
            <a:chOff x="0" y="0"/>
            <a:chExt cx="848177" cy="2765616"/>
          </a:xfrm>
        </p:grpSpPr>
        <p:sp>
          <p:nvSpPr>
            <p:cNvPr name="Freeform 13" id="13"/>
            <p:cNvSpPr/>
            <p:nvPr/>
          </p:nvSpPr>
          <p:spPr>
            <a:xfrm flipH="false" flipV="false" rot="0">
              <a:off x="0" y="0"/>
              <a:ext cx="848177" cy="2765616"/>
            </a:xfrm>
            <a:custGeom>
              <a:avLst/>
              <a:gdLst/>
              <a:ahLst/>
              <a:cxnLst/>
              <a:rect r="r" b="b" t="t" l="l"/>
              <a:pathLst>
                <a:path h="2765616" w="848177">
                  <a:moveTo>
                    <a:pt x="0" y="0"/>
                  </a:moveTo>
                  <a:lnTo>
                    <a:pt x="848177" y="0"/>
                  </a:lnTo>
                  <a:lnTo>
                    <a:pt x="848177" y="2765616"/>
                  </a:lnTo>
                  <a:lnTo>
                    <a:pt x="0" y="2765616"/>
                  </a:lnTo>
                  <a:close/>
                </a:path>
              </a:pathLst>
            </a:custGeom>
            <a:solidFill>
              <a:srgbClr val="1E00FD"/>
            </a:solidFill>
          </p:spPr>
        </p:sp>
        <p:sp>
          <p:nvSpPr>
            <p:cNvPr name="TextBox 14" id="14"/>
            <p:cNvSpPr txBox="true"/>
            <p:nvPr/>
          </p:nvSpPr>
          <p:spPr>
            <a:xfrm>
              <a:off x="0" y="-38100"/>
              <a:ext cx="848177" cy="2803716"/>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transition spd="med">
    <p:fade/>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1485396" y="8291694"/>
            <a:ext cx="5480755" cy="966606"/>
          </a:xfrm>
          <a:custGeom>
            <a:avLst/>
            <a:gdLst/>
            <a:ahLst/>
            <a:cxnLst/>
            <a:rect r="r" b="b" t="t" l="l"/>
            <a:pathLst>
              <a:path h="966606" w="5480755">
                <a:moveTo>
                  <a:pt x="0" y="0"/>
                </a:moveTo>
                <a:lnTo>
                  <a:pt x="5480755" y="0"/>
                </a:lnTo>
                <a:lnTo>
                  <a:pt x="5480755" y="966606"/>
                </a:lnTo>
                <a:lnTo>
                  <a:pt x="0" y="96660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173553" y="-6753496"/>
            <a:ext cx="22378372" cy="22378372"/>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3EF9"/>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298113" y="3287546"/>
            <a:ext cx="15961187" cy="5292725"/>
          </a:xfrm>
          <a:prstGeom prst="rect">
            <a:avLst/>
          </a:prstGeom>
        </p:spPr>
        <p:txBody>
          <a:bodyPr anchor="t" rtlCol="false" tIns="0" lIns="0" bIns="0" rIns="0">
            <a:spAutoFit/>
          </a:bodyPr>
          <a:lstStyle/>
          <a:p>
            <a:pPr algn="ctr" marL="1079501" indent="-539750" lvl="1">
              <a:lnSpc>
                <a:spcPts val="5200"/>
              </a:lnSpc>
              <a:buFont typeface="Arial"/>
              <a:buChar char="•"/>
            </a:pPr>
            <a:r>
              <a:rPr lang="en-US" b="true" sz="5000" spc="-315">
                <a:solidFill>
                  <a:srgbClr val="FFFFFF"/>
                </a:solidFill>
                <a:latin typeface="Garet Bold"/>
                <a:ea typeface="Garet Bold"/>
                <a:cs typeface="Garet Bold"/>
                <a:sym typeface="Garet Bold"/>
              </a:rPr>
              <a:t>Acredita-se que repositórios populares são, em média, mais antigos. ​</a:t>
            </a:r>
          </a:p>
          <a:p>
            <a:pPr algn="ctr" marL="1079501" indent="-539750" lvl="1">
              <a:lnSpc>
                <a:spcPts val="5200"/>
              </a:lnSpc>
              <a:buFont typeface="Arial"/>
              <a:buChar char="•"/>
            </a:pPr>
            <a:r>
              <a:rPr lang="en-US" b="true" sz="5000" spc="-315">
                <a:solidFill>
                  <a:srgbClr val="FFFFFF"/>
                </a:solidFill>
                <a:latin typeface="Garet Bold"/>
                <a:ea typeface="Garet Bold"/>
                <a:cs typeface="Garet Bold"/>
                <a:sym typeface="Garet Bold"/>
              </a:rPr>
              <a:t>Eles tiveram tempo para evoluir, construir uma comunidade, e acumular estrelas ao longo dos anos. ​</a:t>
            </a:r>
          </a:p>
          <a:p>
            <a:pPr algn="ctr" marL="1079501" indent="-539750" lvl="1">
              <a:lnSpc>
                <a:spcPts val="5200"/>
              </a:lnSpc>
              <a:buFont typeface="Arial"/>
              <a:buChar char="•"/>
            </a:pPr>
            <a:r>
              <a:rPr lang="en-US" b="true" sz="5000" spc="-315">
                <a:solidFill>
                  <a:srgbClr val="FFFFFF"/>
                </a:solidFill>
                <a:latin typeface="Garet Bold"/>
                <a:ea typeface="Garet Bold"/>
                <a:cs typeface="Garet Bold"/>
                <a:sym typeface="Garet Bold"/>
              </a:rPr>
              <a:t>Portanto, a idade mediana dos repositórios populares na amostra deve ser mais ALTA que a média.</a:t>
            </a:r>
          </a:p>
        </p:txBody>
      </p:sp>
      <p:sp>
        <p:nvSpPr>
          <p:cNvPr name="Freeform 7" id="7"/>
          <p:cNvSpPr/>
          <p:nvPr/>
        </p:nvSpPr>
        <p:spPr>
          <a:xfrm flipH="false" flipV="false" rot="0">
            <a:off x="-2300860" y="-947197"/>
            <a:ext cx="2901183" cy="2811730"/>
          </a:xfrm>
          <a:custGeom>
            <a:avLst/>
            <a:gdLst/>
            <a:ahLst/>
            <a:cxnLst/>
            <a:rect r="r" b="b" t="t" l="l"/>
            <a:pathLst>
              <a:path h="2811730" w="2901183">
                <a:moveTo>
                  <a:pt x="0" y="0"/>
                </a:moveTo>
                <a:lnTo>
                  <a:pt x="2901183" y="0"/>
                </a:lnTo>
                <a:lnTo>
                  <a:pt x="2901183" y="2811730"/>
                </a:lnTo>
                <a:lnTo>
                  <a:pt x="0" y="2811730"/>
                </a:lnTo>
                <a:lnTo>
                  <a:pt x="0" y="0"/>
                </a:lnTo>
                <a:close/>
              </a:path>
            </a:pathLst>
          </a:custGeom>
          <a:blipFill>
            <a:blip r:embed="rId4"/>
            <a:stretch>
              <a:fillRect l="0" t="0" r="0" b="0"/>
            </a:stretch>
          </a:blipFill>
        </p:spPr>
      </p:sp>
      <p:grpSp>
        <p:nvGrpSpPr>
          <p:cNvPr name="Group 8" id="8"/>
          <p:cNvGrpSpPr/>
          <p:nvPr/>
        </p:nvGrpSpPr>
        <p:grpSpPr>
          <a:xfrm rot="0">
            <a:off x="-2620099" y="0"/>
            <a:ext cx="3220422" cy="10653099"/>
            <a:chOff x="0" y="0"/>
            <a:chExt cx="848177" cy="2805754"/>
          </a:xfrm>
        </p:grpSpPr>
        <p:sp>
          <p:nvSpPr>
            <p:cNvPr name="Freeform 9" id="9"/>
            <p:cNvSpPr/>
            <p:nvPr/>
          </p:nvSpPr>
          <p:spPr>
            <a:xfrm flipH="false" flipV="false" rot="0">
              <a:off x="0" y="0"/>
              <a:ext cx="848177" cy="2805754"/>
            </a:xfrm>
            <a:custGeom>
              <a:avLst/>
              <a:gdLst/>
              <a:ahLst/>
              <a:cxnLst/>
              <a:rect r="r" b="b" t="t" l="l"/>
              <a:pathLst>
                <a:path h="2805754" w="848177">
                  <a:moveTo>
                    <a:pt x="0" y="0"/>
                  </a:moveTo>
                  <a:lnTo>
                    <a:pt x="848177" y="0"/>
                  </a:lnTo>
                  <a:lnTo>
                    <a:pt x="848177" y="2805754"/>
                  </a:lnTo>
                  <a:lnTo>
                    <a:pt x="0" y="2805754"/>
                  </a:lnTo>
                  <a:close/>
                </a:path>
              </a:pathLst>
            </a:custGeom>
            <a:solidFill>
              <a:srgbClr val="1E00FD"/>
            </a:solidFill>
          </p:spPr>
        </p:sp>
        <p:sp>
          <p:nvSpPr>
            <p:cNvPr name="TextBox 10" id="10"/>
            <p:cNvSpPr txBox="true"/>
            <p:nvPr/>
          </p:nvSpPr>
          <p:spPr>
            <a:xfrm>
              <a:off x="0" y="-38100"/>
              <a:ext cx="848177" cy="2843854"/>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509861" y="905115"/>
            <a:ext cx="15268277" cy="1221105"/>
          </a:xfrm>
          <a:prstGeom prst="rect">
            <a:avLst/>
          </a:prstGeom>
        </p:spPr>
        <p:txBody>
          <a:bodyPr anchor="t" rtlCol="false" tIns="0" lIns="0" bIns="0" rIns="0">
            <a:spAutoFit/>
          </a:bodyPr>
          <a:lstStyle/>
          <a:p>
            <a:pPr algn="ctr">
              <a:lnSpc>
                <a:spcPts val="9360"/>
              </a:lnSpc>
              <a:spcBef>
                <a:spcPct val="0"/>
              </a:spcBef>
            </a:pPr>
            <a:r>
              <a:rPr lang="en-US" b="true" sz="9000" spc="-567">
                <a:solidFill>
                  <a:srgbClr val="FFFFFF"/>
                </a:solidFill>
                <a:latin typeface="Garet Bold"/>
                <a:ea typeface="Garet Bold"/>
                <a:cs typeface="Garet Bold"/>
                <a:sym typeface="Garet Bold"/>
              </a:rPr>
              <a:t>Métrica: idade do repositório​</a:t>
            </a:r>
          </a:p>
        </p:txBody>
      </p:sp>
    </p:spTree>
  </p:cSld>
  <p:clrMapOvr>
    <a:masterClrMapping/>
  </p:clrMapOvr>
  <p:transition spd="slow">
    <p:fade/>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true" flipV="false" rot="1374553">
            <a:off x="13055346" y="1435391"/>
            <a:ext cx="11894220" cy="5734005"/>
          </a:xfrm>
          <a:custGeom>
            <a:avLst/>
            <a:gdLst/>
            <a:ahLst/>
            <a:cxnLst/>
            <a:rect r="r" b="b" t="t" l="l"/>
            <a:pathLst>
              <a:path h="5734005" w="11894220">
                <a:moveTo>
                  <a:pt x="11894220" y="0"/>
                </a:moveTo>
                <a:lnTo>
                  <a:pt x="0" y="0"/>
                </a:lnTo>
                <a:lnTo>
                  <a:pt x="0" y="5734005"/>
                </a:lnTo>
                <a:lnTo>
                  <a:pt x="11894220" y="5734005"/>
                </a:lnTo>
                <a:lnTo>
                  <a:pt x="11894220" y="0"/>
                </a:lnTo>
                <a:close/>
              </a:path>
            </a:pathLst>
          </a:custGeom>
          <a:blipFill>
            <a:blip r:embed="rId2"/>
            <a:stretch>
              <a:fillRect l="0" t="0" r="0" b="0"/>
            </a:stretch>
          </a:blipFill>
        </p:spPr>
      </p:sp>
      <p:sp>
        <p:nvSpPr>
          <p:cNvPr name="Freeform 3" id="3"/>
          <p:cNvSpPr/>
          <p:nvPr/>
        </p:nvSpPr>
        <p:spPr>
          <a:xfrm flipH="false" flipV="false" rot="2927248">
            <a:off x="-7996250" y="4487385"/>
            <a:ext cx="19763280" cy="6974791"/>
          </a:xfrm>
          <a:custGeom>
            <a:avLst/>
            <a:gdLst/>
            <a:ahLst/>
            <a:cxnLst/>
            <a:rect r="r" b="b" t="t" l="l"/>
            <a:pathLst>
              <a:path h="6974791" w="19763280">
                <a:moveTo>
                  <a:pt x="0" y="0"/>
                </a:moveTo>
                <a:lnTo>
                  <a:pt x="19763279" y="0"/>
                </a:lnTo>
                <a:lnTo>
                  <a:pt x="19763279" y="6974791"/>
                </a:lnTo>
                <a:lnTo>
                  <a:pt x="0" y="6974791"/>
                </a:lnTo>
                <a:lnTo>
                  <a:pt x="0" y="0"/>
                </a:lnTo>
                <a:close/>
              </a:path>
            </a:pathLst>
          </a:custGeom>
          <a:blipFill>
            <a:blip r:embed="rId3"/>
            <a:stretch>
              <a:fillRect l="0" t="0" r="0" b="0"/>
            </a:stretch>
          </a:blipFill>
        </p:spPr>
      </p:sp>
      <p:sp>
        <p:nvSpPr>
          <p:cNvPr name="Freeform 4" id="4"/>
          <p:cNvSpPr/>
          <p:nvPr/>
        </p:nvSpPr>
        <p:spPr>
          <a:xfrm flipH="false" flipV="false" rot="0">
            <a:off x="1485396" y="8291694"/>
            <a:ext cx="5480755" cy="966606"/>
          </a:xfrm>
          <a:custGeom>
            <a:avLst/>
            <a:gdLst/>
            <a:ahLst/>
            <a:cxnLst/>
            <a:rect r="r" b="b" t="t" l="l"/>
            <a:pathLst>
              <a:path h="966606" w="5480755">
                <a:moveTo>
                  <a:pt x="0" y="0"/>
                </a:moveTo>
                <a:lnTo>
                  <a:pt x="5480755" y="0"/>
                </a:lnTo>
                <a:lnTo>
                  <a:pt x="5480755" y="966606"/>
                </a:lnTo>
                <a:lnTo>
                  <a:pt x="0" y="9666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7248">
            <a:off x="-7599215" y="8417688"/>
            <a:ext cx="12739531" cy="4495993"/>
          </a:xfrm>
          <a:custGeom>
            <a:avLst/>
            <a:gdLst/>
            <a:ahLst/>
            <a:cxnLst/>
            <a:rect r="r" b="b" t="t" l="l"/>
            <a:pathLst>
              <a:path h="4495993" w="12739531">
                <a:moveTo>
                  <a:pt x="0" y="0"/>
                </a:moveTo>
                <a:lnTo>
                  <a:pt x="12739531" y="0"/>
                </a:lnTo>
                <a:lnTo>
                  <a:pt x="12739531" y="4495993"/>
                </a:lnTo>
                <a:lnTo>
                  <a:pt x="0" y="4495993"/>
                </a:lnTo>
                <a:lnTo>
                  <a:pt x="0" y="0"/>
                </a:lnTo>
                <a:close/>
              </a:path>
            </a:pathLst>
          </a:custGeom>
          <a:blipFill>
            <a:blip r:embed="rId3"/>
            <a:stretch>
              <a:fillRect l="0" t="0" r="0" b="0"/>
            </a:stretch>
          </a:blipFill>
        </p:spPr>
      </p:sp>
      <p:sp>
        <p:nvSpPr>
          <p:cNvPr name="TextBox 6" id="6"/>
          <p:cNvSpPr txBox="true"/>
          <p:nvPr/>
        </p:nvSpPr>
        <p:spPr>
          <a:xfrm rot="0">
            <a:off x="2405378" y="1238250"/>
            <a:ext cx="13477244" cy="5277524"/>
          </a:xfrm>
          <a:prstGeom prst="rect">
            <a:avLst/>
          </a:prstGeom>
        </p:spPr>
        <p:txBody>
          <a:bodyPr anchor="t" rtlCol="false" tIns="0" lIns="0" bIns="0" rIns="0">
            <a:spAutoFit/>
          </a:bodyPr>
          <a:lstStyle/>
          <a:p>
            <a:pPr algn="l">
              <a:lnSpc>
                <a:spcPts val="13718"/>
              </a:lnSpc>
            </a:pPr>
            <a:r>
              <a:rPr lang="en-US" sz="13190" spc="-831" b="true">
                <a:solidFill>
                  <a:srgbClr val="FFFFFF"/>
                </a:solidFill>
                <a:latin typeface="Garet Bold"/>
                <a:ea typeface="Garet Bold"/>
                <a:cs typeface="Garet Bold"/>
                <a:sym typeface="Garet Bold"/>
              </a:rPr>
              <a:t>RQ 01. Sistemas ​</a:t>
            </a:r>
          </a:p>
          <a:p>
            <a:pPr algn="l">
              <a:lnSpc>
                <a:spcPts val="13718"/>
              </a:lnSpc>
            </a:pPr>
            <a:r>
              <a:rPr lang="en-US" sz="13190" spc="-831" b="true">
                <a:solidFill>
                  <a:srgbClr val="FFFFFF"/>
                </a:solidFill>
                <a:latin typeface="Garet Bold"/>
                <a:ea typeface="Garet Bold"/>
                <a:cs typeface="Garet Bold"/>
                <a:sym typeface="Garet Bold"/>
              </a:rPr>
              <a:t>populares são antigos?</a:t>
            </a:r>
          </a:p>
        </p:txBody>
      </p:sp>
      <p:grpSp>
        <p:nvGrpSpPr>
          <p:cNvPr name="Group 7" id="7"/>
          <p:cNvGrpSpPr/>
          <p:nvPr/>
        </p:nvGrpSpPr>
        <p:grpSpPr>
          <a:xfrm rot="0">
            <a:off x="-2772499" y="0"/>
            <a:ext cx="3220422" cy="10500699"/>
            <a:chOff x="0" y="0"/>
            <a:chExt cx="848177" cy="2765616"/>
          </a:xfrm>
        </p:grpSpPr>
        <p:sp>
          <p:nvSpPr>
            <p:cNvPr name="Freeform 8" id="8"/>
            <p:cNvSpPr/>
            <p:nvPr/>
          </p:nvSpPr>
          <p:spPr>
            <a:xfrm flipH="false" flipV="false" rot="0">
              <a:off x="0" y="0"/>
              <a:ext cx="848177" cy="2765616"/>
            </a:xfrm>
            <a:custGeom>
              <a:avLst/>
              <a:gdLst/>
              <a:ahLst/>
              <a:cxnLst/>
              <a:rect r="r" b="b" t="t" l="l"/>
              <a:pathLst>
                <a:path h="2765616" w="848177">
                  <a:moveTo>
                    <a:pt x="0" y="0"/>
                  </a:moveTo>
                  <a:lnTo>
                    <a:pt x="848177" y="0"/>
                  </a:lnTo>
                  <a:lnTo>
                    <a:pt x="848177" y="2765616"/>
                  </a:lnTo>
                  <a:lnTo>
                    <a:pt x="0" y="2765616"/>
                  </a:lnTo>
                  <a:close/>
                </a:path>
              </a:pathLst>
            </a:custGeom>
            <a:solidFill>
              <a:srgbClr val="1E00FD"/>
            </a:solidFill>
          </p:spPr>
        </p:sp>
        <p:sp>
          <p:nvSpPr>
            <p:cNvPr name="TextBox 9" id="9"/>
            <p:cNvSpPr txBox="true"/>
            <p:nvPr/>
          </p:nvSpPr>
          <p:spPr>
            <a:xfrm>
              <a:off x="0" y="-38100"/>
              <a:ext cx="848177" cy="2803716"/>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2173553" y="-6753496"/>
            <a:ext cx="22378372" cy="22378372"/>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3EF9"/>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2300860" y="-947197"/>
            <a:ext cx="21303316" cy="20646464"/>
          </a:xfrm>
          <a:custGeom>
            <a:avLst/>
            <a:gdLst/>
            <a:ahLst/>
            <a:cxnLst/>
            <a:rect r="r" b="b" t="t" l="l"/>
            <a:pathLst>
              <a:path h="20646464" w="21303316">
                <a:moveTo>
                  <a:pt x="0" y="0"/>
                </a:moveTo>
                <a:lnTo>
                  <a:pt x="21303316" y="0"/>
                </a:lnTo>
                <a:lnTo>
                  <a:pt x="21303316" y="20646464"/>
                </a:lnTo>
                <a:lnTo>
                  <a:pt x="0" y="20646464"/>
                </a:lnTo>
                <a:lnTo>
                  <a:pt x="0" y="0"/>
                </a:lnTo>
                <a:close/>
              </a:path>
            </a:pathLst>
          </a:custGeom>
          <a:blipFill>
            <a:blip r:embed="rId6"/>
            <a:stretch>
              <a:fillRect l="0" t="0" r="0" b="0"/>
            </a:stretch>
          </a:blipFill>
        </p:spPr>
      </p:sp>
      <p:sp>
        <p:nvSpPr>
          <p:cNvPr name="TextBox 14" id="14"/>
          <p:cNvSpPr txBox="true"/>
          <p:nvPr/>
        </p:nvSpPr>
        <p:spPr>
          <a:xfrm rot="0">
            <a:off x="2405378" y="790439"/>
            <a:ext cx="14275721" cy="3181986"/>
          </a:xfrm>
          <a:prstGeom prst="rect">
            <a:avLst/>
          </a:prstGeom>
        </p:spPr>
        <p:txBody>
          <a:bodyPr anchor="t" rtlCol="false" tIns="0" lIns="0" bIns="0" rIns="0">
            <a:spAutoFit/>
          </a:bodyPr>
          <a:lstStyle/>
          <a:p>
            <a:pPr algn="ctr">
              <a:lnSpc>
                <a:spcPts val="8320"/>
              </a:lnSpc>
              <a:spcBef>
                <a:spcPct val="0"/>
              </a:spcBef>
            </a:pPr>
            <a:r>
              <a:rPr lang="en-US" b="true" sz="8000" spc="-504">
                <a:solidFill>
                  <a:srgbClr val="FFFFFF"/>
                </a:solidFill>
                <a:latin typeface="Garet Bold"/>
                <a:ea typeface="Garet Bold"/>
                <a:cs typeface="Garet Bold"/>
                <a:sym typeface="Garet Bold"/>
              </a:rPr>
              <a:t>RQ 02. Sistemas populares ​</a:t>
            </a:r>
          </a:p>
          <a:p>
            <a:pPr algn="ctr">
              <a:lnSpc>
                <a:spcPts val="8320"/>
              </a:lnSpc>
              <a:spcBef>
                <a:spcPct val="0"/>
              </a:spcBef>
            </a:pPr>
            <a:r>
              <a:rPr lang="en-US" b="true" sz="8000" spc="-504">
                <a:solidFill>
                  <a:srgbClr val="FFFFFF"/>
                </a:solidFill>
                <a:latin typeface="Garet Bold"/>
                <a:ea typeface="Garet Bold"/>
                <a:cs typeface="Garet Bold"/>
                <a:sym typeface="Garet Bold"/>
              </a:rPr>
              <a:t>recebem muita contribuição externa?​</a:t>
            </a:r>
          </a:p>
        </p:txBody>
      </p:sp>
      <p:sp>
        <p:nvSpPr>
          <p:cNvPr name="TextBox 15" id="15"/>
          <p:cNvSpPr txBox="true"/>
          <p:nvPr/>
        </p:nvSpPr>
        <p:spPr>
          <a:xfrm rot="0">
            <a:off x="4355604" y="4316594"/>
            <a:ext cx="9576792" cy="679450"/>
          </a:xfrm>
          <a:prstGeom prst="rect">
            <a:avLst/>
          </a:prstGeom>
        </p:spPr>
        <p:txBody>
          <a:bodyPr anchor="t" rtlCol="false" tIns="0" lIns="0" bIns="0" rIns="0">
            <a:spAutoFit/>
          </a:bodyPr>
          <a:lstStyle/>
          <a:p>
            <a:pPr algn="ctr">
              <a:lnSpc>
                <a:spcPts val="5599"/>
              </a:lnSpc>
              <a:spcBef>
                <a:spcPct val="0"/>
              </a:spcBef>
            </a:pPr>
            <a:r>
              <a:rPr lang="en-US" b="true" sz="3999">
                <a:solidFill>
                  <a:srgbClr val="FFFFFF"/>
                </a:solidFill>
                <a:latin typeface="Open Sans Bold"/>
                <a:ea typeface="Open Sans Bold"/>
                <a:cs typeface="Open Sans Bold"/>
                <a:sym typeface="Open Sans Bold"/>
              </a:rPr>
              <a:t>Métrica: total de pull requests aceitas​</a:t>
            </a:r>
          </a:p>
        </p:txBody>
      </p:sp>
      <p:sp>
        <p:nvSpPr>
          <p:cNvPr name="TextBox 16" id="16"/>
          <p:cNvSpPr txBox="true"/>
          <p:nvPr/>
        </p:nvSpPr>
        <p:spPr>
          <a:xfrm rot="0">
            <a:off x="2790356" y="5250349"/>
            <a:ext cx="13092266" cy="420370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Repositórios populares com uma comunidade ativa e que recebem muitas pull requests possuem mais estrelas que a média.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A alta visibilidade e o grande número de estrelas atraem novos contribuidores, resultando em um alto número de pull requests por repositório.</a:t>
            </a:r>
          </a:p>
        </p:txBody>
      </p:sp>
      <p:grpSp>
        <p:nvGrpSpPr>
          <p:cNvPr name="Group 17" id="17"/>
          <p:cNvGrpSpPr/>
          <p:nvPr/>
        </p:nvGrpSpPr>
        <p:grpSpPr>
          <a:xfrm rot="0">
            <a:off x="-2620099" y="0"/>
            <a:ext cx="3220422" cy="10653099"/>
            <a:chOff x="0" y="0"/>
            <a:chExt cx="848177" cy="2805754"/>
          </a:xfrm>
        </p:grpSpPr>
        <p:sp>
          <p:nvSpPr>
            <p:cNvPr name="Freeform 18" id="18"/>
            <p:cNvSpPr/>
            <p:nvPr/>
          </p:nvSpPr>
          <p:spPr>
            <a:xfrm flipH="false" flipV="false" rot="0">
              <a:off x="0" y="0"/>
              <a:ext cx="848177" cy="2805754"/>
            </a:xfrm>
            <a:custGeom>
              <a:avLst/>
              <a:gdLst/>
              <a:ahLst/>
              <a:cxnLst/>
              <a:rect r="r" b="b" t="t" l="l"/>
              <a:pathLst>
                <a:path h="2805754" w="848177">
                  <a:moveTo>
                    <a:pt x="0" y="0"/>
                  </a:moveTo>
                  <a:lnTo>
                    <a:pt x="848177" y="0"/>
                  </a:lnTo>
                  <a:lnTo>
                    <a:pt x="848177" y="2805754"/>
                  </a:lnTo>
                  <a:lnTo>
                    <a:pt x="0" y="2805754"/>
                  </a:lnTo>
                  <a:close/>
                </a:path>
              </a:pathLst>
            </a:custGeom>
            <a:solidFill>
              <a:srgbClr val="1E00FD"/>
            </a:solidFill>
          </p:spPr>
        </p:sp>
        <p:sp>
          <p:nvSpPr>
            <p:cNvPr name="TextBox 19" id="19"/>
            <p:cNvSpPr txBox="true"/>
            <p:nvPr/>
          </p:nvSpPr>
          <p:spPr>
            <a:xfrm>
              <a:off x="0" y="-38100"/>
              <a:ext cx="848177" cy="2843854"/>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transition spd="slow">
    <p:fade/>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true" flipV="false" rot="1374553">
            <a:off x="13055346" y="1435391"/>
            <a:ext cx="11894220" cy="5734005"/>
          </a:xfrm>
          <a:custGeom>
            <a:avLst/>
            <a:gdLst/>
            <a:ahLst/>
            <a:cxnLst/>
            <a:rect r="r" b="b" t="t" l="l"/>
            <a:pathLst>
              <a:path h="5734005" w="11894220">
                <a:moveTo>
                  <a:pt x="11894220" y="0"/>
                </a:moveTo>
                <a:lnTo>
                  <a:pt x="0" y="0"/>
                </a:lnTo>
                <a:lnTo>
                  <a:pt x="0" y="5734005"/>
                </a:lnTo>
                <a:lnTo>
                  <a:pt x="11894220" y="5734005"/>
                </a:lnTo>
                <a:lnTo>
                  <a:pt x="11894220" y="0"/>
                </a:lnTo>
                <a:close/>
              </a:path>
            </a:pathLst>
          </a:custGeom>
          <a:blipFill>
            <a:blip r:embed="rId2"/>
            <a:stretch>
              <a:fillRect l="0" t="0" r="0" b="0"/>
            </a:stretch>
          </a:blipFill>
        </p:spPr>
      </p:sp>
      <p:sp>
        <p:nvSpPr>
          <p:cNvPr name="Freeform 3" id="3"/>
          <p:cNvSpPr/>
          <p:nvPr/>
        </p:nvSpPr>
        <p:spPr>
          <a:xfrm flipH="false" flipV="false" rot="2927248">
            <a:off x="-7996250" y="4487385"/>
            <a:ext cx="19763280" cy="6974791"/>
          </a:xfrm>
          <a:custGeom>
            <a:avLst/>
            <a:gdLst/>
            <a:ahLst/>
            <a:cxnLst/>
            <a:rect r="r" b="b" t="t" l="l"/>
            <a:pathLst>
              <a:path h="6974791" w="19763280">
                <a:moveTo>
                  <a:pt x="0" y="0"/>
                </a:moveTo>
                <a:lnTo>
                  <a:pt x="19763279" y="0"/>
                </a:lnTo>
                <a:lnTo>
                  <a:pt x="19763279" y="6974791"/>
                </a:lnTo>
                <a:lnTo>
                  <a:pt x="0" y="6974791"/>
                </a:lnTo>
                <a:lnTo>
                  <a:pt x="0" y="0"/>
                </a:lnTo>
                <a:close/>
              </a:path>
            </a:pathLst>
          </a:custGeom>
          <a:blipFill>
            <a:blip r:embed="rId3"/>
            <a:stretch>
              <a:fillRect l="0" t="0" r="0" b="0"/>
            </a:stretch>
          </a:blipFill>
        </p:spPr>
      </p:sp>
      <p:sp>
        <p:nvSpPr>
          <p:cNvPr name="Freeform 4" id="4"/>
          <p:cNvSpPr/>
          <p:nvPr/>
        </p:nvSpPr>
        <p:spPr>
          <a:xfrm flipH="false" flipV="false" rot="0">
            <a:off x="1485396" y="8291694"/>
            <a:ext cx="5480755" cy="966606"/>
          </a:xfrm>
          <a:custGeom>
            <a:avLst/>
            <a:gdLst/>
            <a:ahLst/>
            <a:cxnLst/>
            <a:rect r="r" b="b" t="t" l="l"/>
            <a:pathLst>
              <a:path h="966606" w="5480755">
                <a:moveTo>
                  <a:pt x="0" y="0"/>
                </a:moveTo>
                <a:lnTo>
                  <a:pt x="5480755" y="0"/>
                </a:lnTo>
                <a:lnTo>
                  <a:pt x="5480755" y="966606"/>
                </a:lnTo>
                <a:lnTo>
                  <a:pt x="0" y="9666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7248">
            <a:off x="-7599215" y="8417688"/>
            <a:ext cx="12739531" cy="4495993"/>
          </a:xfrm>
          <a:custGeom>
            <a:avLst/>
            <a:gdLst/>
            <a:ahLst/>
            <a:cxnLst/>
            <a:rect r="r" b="b" t="t" l="l"/>
            <a:pathLst>
              <a:path h="4495993" w="12739531">
                <a:moveTo>
                  <a:pt x="0" y="0"/>
                </a:moveTo>
                <a:lnTo>
                  <a:pt x="12739531" y="0"/>
                </a:lnTo>
                <a:lnTo>
                  <a:pt x="12739531" y="4495993"/>
                </a:lnTo>
                <a:lnTo>
                  <a:pt x="0" y="4495993"/>
                </a:lnTo>
                <a:lnTo>
                  <a:pt x="0" y="0"/>
                </a:lnTo>
                <a:close/>
              </a:path>
            </a:pathLst>
          </a:custGeom>
          <a:blipFill>
            <a:blip r:embed="rId3"/>
            <a:stretch>
              <a:fillRect l="0" t="0" r="0" b="0"/>
            </a:stretch>
          </a:blipFill>
        </p:spPr>
      </p:sp>
      <p:sp>
        <p:nvSpPr>
          <p:cNvPr name="TextBox 6" id="6"/>
          <p:cNvSpPr txBox="true"/>
          <p:nvPr/>
        </p:nvSpPr>
        <p:spPr>
          <a:xfrm rot="0">
            <a:off x="2405378" y="1238250"/>
            <a:ext cx="13477244" cy="5277524"/>
          </a:xfrm>
          <a:prstGeom prst="rect">
            <a:avLst/>
          </a:prstGeom>
        </p:spPr>
        <p:txBody>
          <a:bodyPr anchor="t" rtlCol="false" tIns="0" lIns="0" bIns="0" rIns="0">
            <a:spAutoFit/>
          </a:bodyPr>
          <a:lstStyle/>
          <a:p>
            <a:pPr algn="l">
              <a:lnSpc>
                <a:spcPts val="13718"/>
              </a:lnSpc>
            </a:pPr>
            <a:r>
              <a:rPr lang="en-US" sz="13190" spc="-831" b="true">
                <a:solidFill>
                  <a:srgbClr val="FFFFFF"/>
                </a:solidFill>
                <a:latin typeface="Garet Bold"/>
                <a:ea typeface="Garet Bold"/>
                <a:cs typeface="Garet Bold"/>
                <a:sym typeface="Garet Bold"/>
              </a:rPr>
              <a:t>RQ 01. Sistemas ​</a:t>
            </a:r>
          </a:p>
          <a:p>
            <a:pPr algn="l">
              <a:lnSpc>
                <a:spcPts val="13718"/>
              </a:lnSpc>
            </a:pPr>
            <a:r>
              <a:rPr lang="en-US" sz="13190" spc="-831" b="true">
                <a:solidFill>
                  <a:srgbClr val="FFFFFF"/>
                </a:solidFill>
                <a:latin typeface="Garet Bold"/>
                <a:ea typeface="Garet Bold"/>
                <a:cs typeface="Garet Bold"/>
                <a:sym typeface="Garet Bold"/>
              </a:rPr>
              <a:t>populares são antigos?</a:t>
            </a:r>
          </a:p>
        </p:txBody>
      </p:sp>
      <p:grpSp>
        <p:nvGrpSpPr>
          <p:cNvPr name="Group 7" id="7"/>
          <p:cNvGrpSpPr/>
          <p:nvPr/>
        </p:nvGrpSpPr>
        <p:grpSpPr>
          <a:xfrm rot="0">
            <a:off x="-2772499" y="0"/>
            <a:ext cx="3220422" cy="10500699"/>
            <a:chOff x="0" y="0"/>
            <a:chExt cx="848177" cy="2765616"/>
          </a:xfrm>
        </p:grpSpPr>
        <p:sp>
          <p:nvSpPr>
            <p:cNvPr name="Freeform 8" id="8"/>
            <p:cNvSpPr/>
            <p:nvPr/>
          </p:nvSpPr>
          <p:spPr>
            <a:xfrm flipH="false" flipV="false" rot="0">
              <a:off x="0" y="0"/>
              <a:ext cx="848177" cy="2765616"/>
            </a:xfrm>
            <a:custGeom>
              <a:avLst/>
              <a:gdLst/>
              <a:ahLst/>
              <a:cxnLst/>
              <a:rect r="r" b="b" t="t" l="l"/>
              <a:pathLst>
                <a:path h="2765616" w="848177">
                  <a:moveTo>
                    <a:pt x="0" y="0"/>
                  </a:moveTo>
                  <a:lnTo>
                    <a:pt x="848177" y="0"/>
                  </a:lnTo>
                  <a:lnTo>
                    <a:pt x="848177" y="2765616"/>
                  </a:lnTo>
                  <a:lnTo>
                    <a:pt x="0" y="2765616"/>
                  </a:lnTo>
                  <a:close/>
                </a:path>
              </a:pathLst>
            </a:custGeom>
            <a:solidFill>
              <a:srgbClr val="1E00FD"/>
            </a:solidFill>
          </p:spPr>
        </p:sp>
        <p:sp>
          <p:nvSpPr>
            <p:cNvPr name="TextBox 9" id="9"/>
            <p:cNvSpPr txBox="true"/>
            <p:nvPr/>
          </p:nvSpPr>
          <p:spPr>
            <a:xfrm>
              <a:off x="0" y="-38100"/>
              <a:ext cx="848177" cy="2803716"/>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2173553" y="-6753496"/>
            <a:ext cx="22378372" cy="22378372"/>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3EF9"/>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2300860" y="-947197"/>
            <a:ext cx="21303316" cy="20646464"/>
          </a:xfrm>
          <a:custGeom>
            <a:avLst/>
            <a:gdLst/>
            <a:ahLst/>
            <a:cxnLst/>
            <a:rect r="r" b="b" t="t" l="l"/>
            <a:pathLst>
              <a:path h="20646464" w="21303316">
                <a:moveTo>
                  <a:pt x="0" y="0"/>
                </a:moveTo>
                <a:lnTo>
                  <a:pt x="21303316" y="0"/>
                </a:lnTo>
                <a:lnTo>
                  <a:pt x="21303316" y="20646464"/>
                </a:lnTo>
                <a:lnTo>
                  <a:pt x="0" y="20646464"/>
                </a:lnTo>
                <a:lnTo>
                  <a:pt x="0" y="0"/>
                </a:lnTo>
                <a:close/>
              </a:path>
            </a:pathLst>
          </a:custGeom>
          <a:blipFill>
            <a:blip r:embed="rId6"/>
            <a:stretch>
              <a:fillRect l="0" t="0" r="0" b="0"/>
            </a:stretch>
          </a:blipFill>
        </p:spPr>
      </p:sp>
      <p:sp>
        <p:nvSpPr>
          <p:cNvPr name="TextBox 14" id="14"/>
          <p:cNvSpPr txBox="true"/>
          <p:nvPr/>
        </p:nvSpPr>
        <p:spPr>
          <a:xfrm rot="0">
            <a:off x="2405378" y="790439"/>
            <a:ext cx="14275721" cy="3181986"/>
          </a:xfrm>
          <a:prstGeom prst="rect">
            <a:avLst/>
          </a:prstGeom>
        </p:spPr>
        <p:txBody>
          <a:bodyPr anchor="t" rtlCol="false" tIns="0" lIns="0" bIns="0" rIns="0">
            <a:spAutoFit/>
          </a:bodyPr>
          <a:lstStyle/>
          <a:p>
            <a:pPr algn="ctr">
              <a:lnSpc>
                <a:spcPts val="8320"/>
              </a:lnSpc>
              <a:spcBef>
                <a:spcPct val="0"/>
              </a:spcBef>
            </a:pPr>
            <a:r>
              <a:rPr lang="en-US" b="true" sz="8000" spc="-504">
                <a:solidFill>
                  <a:srgbClr val="FFFFFF"/>
                </a:solidFill>
                <a:latin typeface="Garet Bold"/>
                <a:ea typeface="Garet Bold"/>
                <a:cs typeface="Garet Bold"/>
                <a:sym typeface="Garet Bold"/>
              </a:rPr>
              <a:t>RQ 02. Sistemas populares ​</a:t>
            </a:r>
          </a:p>
          <a:p>
            <a:pPr algn="ctr">
              <a:lnSpc>
                <a:spcPts val="8320"/>
              </a:lnSpc>
              <a:spcBef>
                <a:spcPct val="0"/>
              </a:spcBef>
            </a:pPr>
            <a:r>
              <a:rPr lang="en-US" b="true" sz="8000" spc="-504">
                <a:solidFill>
                  <a:srgbClr val="FFFFFF"/>
                </a:solidFill>
                <a:latin typeface="Garet Bold"/>
                <a:ea typeface="Garet Bold"/>
                <a:cs typeface="Garet Bold"/>
                <a:sym typeface="Garet Bold"/>
              </a:rPr>
              <a:t>recebem muita contribuição externa?​</a:t>
            </a:r>
          </a:p>
        </p:txBody>
      </p:sp>
      <p:sp>
        <p:nvSpPr>
          <p:cNvPr name="TextBox 15" id="15"/>
          <p:cNvSpPr txBox="true"/>
          <p:nvPr/>
        </p:nvSpPr>
        <p:spPr>
          <a:xfrm rot="0">
            <a:off x="4355604" y="4316594"/>
            <a:ext cx="9576792" cy="679450"/>
          </a:xfrm>
          <a:prstGeom prst="rect">
            <a:avLst/>
          </a:prstGeom>
        </p:spPr>
        <p:txBody>
          <a:bodyPr anchor="t" rtlCol="false" tIns="0" lIns="0" bIns="0" rIns="0">
            <a:spAutoFit/>
          </a:bodyPr>
          <a:lstStyle/>
          <a:p>
            <a:pPr algn="ctr">
              <a:lnSpc>
                <a:spcPts val="5599"/>
              </a:lnSpc>
              <a:spcBef>
                <a:spcPct val="0"/>
              </a:spcBef>
            </a:pPr>
            <a:r>
              <a:rPr lang="en-US" b="true" sz="3999">
                <a:solidFill>
                  <a:srgbClr val="FFFFFF"/>
                </a:solidFill>
                <a:latin typeface="Open Sans Bold"/>
                <a:ea typeface="Open Sans Bold"/>
                <a:cs typeface="Open Sans Bold"/>
                <a:sym typeface="Open Sans Bold"/>
              </a:rPr>
              <a:t>Métrica: total de pull requests aceitas​</a:t>
            </a:r>
          </a:p>
        </p:txBody>
      </p:sp>
      <p:sp>
        <p:nvSpPr>
          <p:cNvPr name="TextBox 16" id="16"/>
          <p:cNvSpPr txBox="true"/>
          <p:nvPr/>
        </p:nvSpPr>
        <p:spPr>
          <a:xfrm rot="0">
            <a:off x="2790356" y="5250349"/>
            <a:ext cx="13092266" cy="420370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Repositórios populares com uma comunidade ativa e que recebem muitas pull requests possuem mais estrelas que a média.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A alta visibilidade e o grande número de estrelas atraem novos contribuidores, resultando em um alto número de pull requests por repositório.</a:t>
            </a:r>
          </a:p>
        </p:txBody>
      </p:sp>
      <p:grpSp>
        <p:nvGrpSpPr>
          <p:cNvPr name="Group 17" id="17"/>
          <p:cNvGrpSpPr/>
          <p:nvPr/>
        </p:nvGrpSpPr>
        <p:grpSpPr>
          <a:xfrm rot="0">
            <a:off x="-2620099" y="0"/>
            <a:ext cx="24268214" cy="10653099"/>
            <a:chOff x="0" y="0"/>
            <a:chExt cx="6391628" cy="2805754"/>
          </a:xfrm>
        </p:grpSpPr>
        <p:sp>
          <p:nvSpPr>
            <p:cNvPr name="Freeform 18" id="18"/>
            <p:cNvSpPr/>
            <p:nvPr/>
          </p:nvSpPr>
          <p:spPr>
            <a:xfrm flipH="false" flipV="false" rot="0">
              <a:off x="0" y="0"/>
              <a:ext cx="6391628" cy="2805754"/>
            </a:xfrm>
            <a:custGeom>
              <a:avLst/>
              <a:gdLst/>
              <a:ahLst/>
              <a:cxnLst/>
              <a:rect r="r" b="b" t="t" l="l"/>
              <a:pathLst>
                <a:path h="2805754" w="6391628">
                  <a:moveTo>
                    <a:pt x="0" y="0"/>
                  </a:moveTo>
                  <a:lnTo>
                    <a:pt x="6391628" y="0"/>
                  </a:lnTo>
                  <a:lnTo>
                    <a:pt x="6391628" y="2805754"/>
                  </a:lnTo>
                  <a:lnTo>
                    <a:pt x="0" y="2805754"/>
                  </a:lnTo>
                  <a:close/>
                </a:path>
              </a:pathLst>
            </a:custGeom>
            <a:solidFill>
              <a:srgbClr val="1E00FD"/>
            </a:solidFill>
          </p:spPr>
        </p:sp>
        <p:sp>
          <p:nvSpPr>
            <p:cNvPr name="TextBox 19" id="19"/>
            <p:cNvSpPr txBox="true"/>
            <p:nvPr/>
          </p:nvSpPr>
          <p:spPr>
            <a:xfrm>
              <a:off x="0" y="-38100"/>
              <a:ext cx="6391628" cy="2843854"/>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12488954" y="-777273"/>
            <a:ext cx="8344335" cy="8229600"/>
          </a:xfrm>
          <a:custGeom>
            <a:avLst/>
            <a:gdLst/>
            <a:ahLst/>
            <a:cxnLst/>
            <a:rect r="r" b="b" t="t" l="l"/>
            <a:pathLst>
              <a:path h="8229600" w="8344335">
                <a:moveTo>
                  <a:pt x="0" y="0"/>
                </a:moveTo>
                <a:lnTo>
                  <a:pt x="8344334" y="0"/>
                </a:lnTo>
                <a:lnTo>
                  <a:pt x="8344334" y="8229600"/>
                </a:lnTo>
                <a:lnTo>
                  <a:pt x="0" y="8229600"/>
                </a:lnTo>
                <a:lnTo>
                  <a:pt x="0" y="0"/>
                </a:lnTo>
                <a:close/>
              </a:path>
            </a:pathLst>
          </a:custGeom>
          <a:blipFill>
            <a:blip r:embed="rId7"/>
            <a:stretch>
              <a:fillRect l="0" t="0" r="0" b="0"/>
            </a:stretch>
          </a:blipFill>
        </p:spPr>
      </p:sp>
      <p:sp>
        <p:nvSpPr>
          <p:cNvPr name="Freeform 21" id="21"/>
          <p:cNvSpPr/>
          <p:nvPr/>
        </p:nvSpPr>
        <p:spPr>
          <a:xfrm flipH="false" flipV="false" rot="0">
            <a:off x="11401863" y="5843206"/>
            <a:ext cx="6365263" cy="6478639"/>
          </a:xfrm>
          <a:custGeom>
            <a:avLst/>
            <a:gdLst/>
            <a:ahLst/>
            <a:cxnLst/>
            <a:rect r="r" b="b" t="t" l="l"/>
            <a:pathLst>
              <a:path h="6478639" w="6365263">
                <a:moveTo>
                  <a:pt x="0" y="0"/>
                </a:moveTo>
                <a:lnTo>
                  <a:pt x="6365263" y="0"/>
                </a:lnTo>
                <a:lnTo>
                  <a:pt x="6365263" y="6478639"/>
                </a:lnTo>
                <a:lnTo>
                  <a:pt x="0" y="6478639"/>
                </a:lnTo>
                <a:lnTo>
                  <a:pt x="0" y="0"/>
                </a:lnTo>
                <a:close/>
              </a:path>
            </a:pathLst>
          </a:custGeom>
          <a:blipFill>
            <a:blip r:embed="rId8"/>
            <a:stretch>
              <a:fillRect l="0" t="0" r="0" b="0"/>
            </a:stretch>
          </a:blipFill>
        </p:spPr>
      </p:sp>
      <p:sp>
        <p:nvSpPr>
          <p:cNvPr name="TextBox 22" id="22"/>
          <p:cNvSpPr txBox="true"/>
          <p:nvPr/>
        </p:nvSpPr>
        <p:spPr>
          <a:xfrm rot="0">
            <a:off x="1028700" y="533264"/>
            <a:ext cx="14722673" cy="2432050"/>
          </a:xfrm>
          <a:prstGeom prst="rect">
            <a:avLst/>
          </a:prstGeom>
        </p:spPr>
        <p:txBody>
          <a:bodyPr anchor="t" rtlCol="false" tIns="0" lIns="0" bIns="0" rIns="0">
            <a:spAutoFit/>
          </a:bodyPr>
          <a:lstStyle/>
          <a:p>
            <a:pPr algn="ctr">
              <a:lnSpc>
                <a:spcPts val="9799"/>
              </a:lnSpc>
              <a:spcBef>
                <a:spcPct val="0"/>
              </a:spcBef>
            </a:pPr>
            <a:r>
              <a:rPr lang="en-US" b="true" sz="6999">
                <a:solidFill>
                  <a:srgbClr val="FFFFFF"/>
                </a:solidFill>
                <a:latin typeface="Open Sans Bold"/>
                <a:ea typeface="Open Sans Bold"/>
                <a:cs typeface="Open Sans Bold"/>
                <a:sym typeface="Open Sans Bold"/>
              </a:rPr>
              <a:t>RQ 03. Sistemas populares ​</a:t>
            </a:r>
          </a:p>
          <a:p>
            <a:pPr algn="ctr">
              <a:lnSpc>
                <a:spcPts val="9799"/>
              </a:lnSpc>
              <a:spcBef>
                <a:spcPct val="0"/>
              </a:spcBef>
            </a:pPr>
            <a:r>
              <a:rPr lang="en-US" b="true" sz="6999">
                <a:solidFill>
                  <a:srgbClr val="FFFFFF"/>
                </a:solidFill>
                <a:latin typeface="Open Sans Bold"/>
                <a:ea typeface="Open Sans Bold"/>
                <a:cs typeface="Open Sans Bold"/>
                <a:sym typeface="Open Sans Bold"/>
              </a:rPr>
              <a:t>lançam releases com frequência?​</a:t>
            </a:r>
          </a:p>
        </p:txBody>
      </p:sp>
      <p:sp>
        <p:nvSpPr>
          <p:cNvPr name="TextBox 23" id="23"/>
          <p:cNvSpPr txBox="true"/>
          <p:nvPr/>
        </p:nvSpPr>
        <p:spPr>
          <a:xfrm rot="0">
            <a:off x="6378282" y="3280377"/>
            <a:ext cx="4823371" cy="514350"/>
          </a:xfrm>
          <a:prstGeom prst="rect">
            <a:avLst/>
          </a:prstGeom>
        </p:spPr>
        <p:txBody>
          <a:bodyPr anchor="t" rtlCol="false" tIns="0" lIns="0" bIns="0" rIns="0">
            <a:spAutoFit/>
          </a:bodyPr>
          <a:lstStyle/>
          <a:p>
            <a:pPr algn="ctr">
              <a:lnSpc>
                <a:spcPts val="4200"/>
              </a:lnSpc>
              <a:spcBef>
                <a:spcPct val="0"/>
              </a:spcBef>
            </a:pPr>
            <a:r>
              <a:rPr lang="en-US" b="true" sz="3000">
                <a:solidFill>
                  <a:srgbClr val="FFFFFF"/>
                </a:solidFill>
                <a:latin typeface="Open Sans Bold"/>
                <a:ea typeface="Open Sans Bold"/>
                <a:cs typeface="Open Sans Bold"/>
                <a:sym typeface="Open Sans Bold"/>
              </a:rPr>
              <a:t>Métrica: total de releases​</a:t>
            </a:r>
          </a:p>
        </p:txBody>
      </p:sp>
      <p:sp>
        <p:nvSpPr>
          <p:cNvPr name="TextBox 24" id="24"/>
          <p:cNvSpPr txBox="true"/>
          <p:nvPr/>
        </p:nvSpPr>
        <p:spPr>
          <a:xfrm rot="0">
            <a:off x="1028700" y="4463512"/>
            <a:ext cx="11460254" cy="4527919"/>
          </a:xfrm>
          <a:prstGeom prst="rect">
            <a:avLst/>
          </a:prstGeom>
        </p:spPr>
        <p:txBody>
          <a:bodyPr anchor="t" rtlCol="false" tIns="0" lIns="0" bIns="0" rIns="0">
            <a:spAutoFit/>
          </a:bodyPr>
          <a:lstStyle/>
          <a:p>
            <a:pPr algn="l" marL="617575" indent="-308788" lvl="1">
              <a:lnSpc>
                <a:spcPts val="4004"/>
              </a:lnSpc>
              <a:buFont typeface="Arial"/>
              <a:buChar char="•"/>
            </a:pPr>
            <a:r>
              <a:rPr lang="en-US" sz="2860">
                <a:solidFill>
                  <a:srgbClr val="FFFFFF"/>
                </a:solidFill>
                <a:latin typeface="Open Sans"/>
                <a:ea typeface="Open Sans"/>
                <a:cs typeface="Open Sans"/>
                <a:sym typeface="Open Sans"/>
              </a:rPr>
              <a:t>A frequência de releases é um indicativo de um ciclo de desenvolvimento ativo e de um produto em constante evolução. ​</a:t>
            </a:r>
          </a:p>
          <a:p>
            <a:pPr algn="l" marL="617575" indent="-308788" lvl="1">
              <a:lnSpc>
                <a:spcPts val="4004"/>
              </a:lnSpc>
              <a:buFont typeface="Arial"/>
              <a:buChar char="•"/>
            </a:pPr>
            <a:r>
              <a:rPr lang="en-US" sz="2860">
                <a:solidFill>
                  <a:srgbClr val="FFFFFF"/>
                </a:solidFill>
                <a:latin typeface="Open Sans"/>
                <a:ea typeface="Open Sans"/>
                <a:cs typeface="Open Sans"/>
                <a:sym typeface="Open Sans"/>
              </a:rPr>
              <a:t>Repositórios populares tendem a ter um processo de entrega:​</a:t>
            </a:r>
          </a:p>
          <a:p>
            <a:pPr algn="l" marL="1235151" indent="-411717" lvl="2">
              <a:lnSpc>
                <a:spcPts val="4004"/>
              </a:lnSpc>
              <a:buFont typeface="Arial"/>
              <a:buChar char="⚬"/>
            </a:pPr>
            <a:r>
              <a:rPr lang="en-US" sz="2860">
                <a:solidFill>
                  <a:srgbClr val="FFFFFF"/>
                </a:solidFill>
                <a:latin typeface="Open Sans"/>
                <a:ea typeface="Open Sans"/>
                <a:cs typeface="Open Sans"/>
                <a:sym typeface="Open Sans"/>
              </a:rPr>
              <a:t>contínua ​</a:t>
            </a:r>
          </a:p>
          <a:p>
            <a:pPr algn="l" marL="1235151" indent="-411717" lvl="2">
              <a:lnSpc>
                <a:spcPts val="4004"/>
              </a:lnSpc>
              <a:buFont typeface="Arial"/>
              <a:buChar char="⚬"/>
            </a:pPr>
            <a:r>
              <a:rPr lang="en-US" sz="2860">
                <a:solidFill>
                  <a:srgbClr val="FFFFFF"/>
                </a:solidFill>
                <a:latin typeface="Open Sans"/>
                <a:ea typeface="Open Sans"/>
                <a:cs typeface="Open Sans"/>
                <a:sym typeface="Open Sans"/>
              </a:rPr>
              <a:t>mais robusto, ​</a:t>
            </a:r>
          </a:p>
          <a:p>
            <a:pPr algn="l" marL="1235151" indent="-411717" lvl="2">
              <a:lnSpc>
                <a:spcPts val="4004"/>
              </a:lnSpc>
              <a:buFont typeface="Arial"/>
              <a:buChar char="⚬"/>
            </a:pPr>
            <a:r>
              <a:rPr lang="en-US" sz="2860">
                <a:solidFill>
                  <a:srgbClr val="FFFFFF"/>
                </a:solidFill>
                <a:latin typeface="Open Sans"/>
                <a:ea typeface="Open Sans"/>
                <a:cs typeface="Open Sans"/>
                <a:sym typeface="Open Sans"/>
              </a:rPr>
              <a:t>com um número acima da média de releases, ​</a:t>
            </a:r>
          </a:p>
          <a:p>
            <a:pPr algn="l" marL="617575" indent="-308788" lvl="1">
              <a:lnSpc>
                <a:spcPts val="4004"/>
              </a:lnSpc>
              <a:buFont typeface="Arial"/>
              <a:buChar char="•"/>
            </a:pPr>
            <a:r>
              <a:rPr lang="en-US" sz="2860">
                <a:solidFill>
                  <a:srgbClr val="FFFFFF"/>
                </a:solidFill>
                <a:latin typeface="Open Sans"/>
                <a:ea typeface="Open Sans"/>
                <a:cs typeface="Open Sans"/>
                <a:sym typeface="Open Sans"/>
              </a:rPr>
              <a:t>Fatores que mantém os usuários engajados e os projetos atualizados.</a:t>
            </a:r>
          </a:p>
        </p:txBody>
      </p:sp>
    </p:spTree>
  </p:cSld>
  <p:clrMapOvr>
    <a:masterClrMapping/>
  </p:clrMapOvr>
  <p:transition spd="slow">
    <p:fade/>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true" flipV="false" rot="1374553">
            <a:off x="13055346" y="1435391"/>
            <a:ext cx="11894220" cy="5734005"/>
          </a:xfrm>
          <a:custGeom>
            <a:avLst/>
            <a:gdLst/>
            <a:ahLst/>
            <a:cxnLst/>
            <a:rect r="r" b="b" t="t" l="l"/>
            <a:pathLst>
              <a:path h="5734005" w="11894220">
                <a:moveTo>
                  <a:pt x="11894220" y="0"/>
                </a:moveTo>
                <a:lnTo>
                  <a:pt x="0" y="0"/>
                </a:lnTo>
                <a:lnTo>
                  <a:pt x="0" y="5734005"/>
                </a:lnTo>
                <a:lnTo>
                  <a:pt x="11894220" y="5734005"/>
                </a:lnTo>
                <a:lnTo>
                  <a:pt x="11894220" y="0"/>
                </a:lnTo>
                <a:close/>
              </a:path>
            </a:pathLst>
          </a:custGeom>
          <a:blipFill>
            <a:blip r:embed="rId2"/>
            <a:stretch>
              <a:fillRect l="0" t="0" r="0" b="0"/>
            </a:stretch>
          </a:blipFill>
        </p:spPr>
      </p:sp>
      <p:sp>
        <p:nvSpPr>
          <p:cNvPr name="Freeform 3" id="3"/>
          <p:cNvSpPr/>
          <p:nvPr/>
        </p:nvSpPr>
        <p:spPr>
          <a:xfrm flipH="false" flipV="false" rot="2927248">
            <a:off x="-7996250" y="4487385"/>
            <a:ext cx="19763280" cy="6974791"/>
          </a:xfrm>
          <a:custGeom>
            <a:avLst/>
            <a:gdLst/>
            <a:ahLst/>
            <a:cxnLst/>
            <a:rect r="r" b="b" t="t" l="l"/>
            <a:pathLst>
              <a:path h="6974791" w="19763280">
                <a:moveTo>
                  <a:pt x="0" y="0"/>
                </a:moveTo>
                <a:lnTo>
                  <a:pt x="19763279" y="0"/>
                </a:lnTo>
                <a:lnTo>
                  <a:pt x="19763279" y="6974791"/>
                </a:lnTo>
                <a:lnTo>
                  <a:pt x="0" y="6974791"/>
                </a:lnTo>
                <a:lnTo>
                  <a:pt x="0" y="0"/>
                </a:lnTo>
                <a:close/>
              </a:path>
            </a:pathLst>
          </a:custGeom>
          <a:blipFill>
            <a:blip r:embed="rId3"/>
            <a:stretch>
              <a:fillRect l="0" t="0" r="0" b="0"/>
            </a:stretch>
          </a:blipFill>
        </p:spPr>
      </p:sp>
      <p:sp>
        <p:nvSpPr>
          <p:cNvPr name="Freeform 4" id="4"/>
          <p:cNvSpPr/>
          <p:nvPr/>
        </p:nvSpPr>
        <p:spPr>
          <a:xfrm flipH="false" flipV="false" rot="0">
            <a:off x="1485396" y="8291694"/>
            <a:ext cx="5480755" cy="966606"/>
          </a:xfrm>
          <a:custGeom>
            <a:avLst/>
            <a:gdLst/>
            <a:ahLst/>
            <a:cxnLst/>
            <a:rect r="r" b="b" t="t" l="l"/>
            <a:pathLst>
              <a:path h="966606" w="5480755">
                <a:moveTo>
                  <a:pt x="0" y="0"/>
                </a:moveTo>
                <a:lnTo>
                  <a:pt x="5480755" y="0"/>
                </a:lnTo>
                <a:lnTo>
                  <a:pt x="5480755" y="966606"/>
                </a:lnTo>
                <a:lnTo>
                  <a:pt x="0" y="96660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7248">
            <a:off x="-7599215" y="8417688"/>
            <a:ext cx="12739531" cy="4495993"/>
          </a:xfrm>
          <a:custGeom>
            <a:avLst/>
            <a:gdLst/>
            <a:ahLst/>
            <a:cxnLst/>
            <a:rect r="r" b="b" t="t" l="l"/>
            <a:pathLst>
              <a:path h="4495993" w="12739531">
                <a:moveTo>
                  <a:pt x="0" y="0"/>
                </a:moveTo>
                <a:lnTo>
                  <a:pt x="12739531" y="0"/>
                </a:lnTo>
                <a:lnTo>
                  <a:pt x="12739531" y="4495993"/>
                </a:lnTo>
                <a:lnTo>
                  <a:pt x="0" y="4495993"/>
                </a:lnTo>
                <a:lnTo>
                  <a:pt x="0" y="0"/>
                </a:lnTo>
                <a:close/>
              </a:path>
            </a:pathLst>
          </a:custGeom>
          <a:blipFill>
            <a:blip r:embed="rId3"/>
            <a:stretch>
              <a:fillRect l="0" t="0" r="0" b="0"/>
            </a:stretch>
          </a:blipFill>
        </p:spPr>
      </p:sp>
      <p:sp>
        <p:nvSpPr>
          <p:cNvPr name="TextBox 6" id="6"/>
          <p:cNvSpPr txBox="true"/>
          <p:nvPr/>
        </p:nvSpPr>
        <p:spPr>
          <a:xfrm rot="0">
            <a:off x="2405378" y="1238250"/>
            <a:ext cx="13477244" cy="5277524"/>
          </a:xfrm>
          <a:prstGeom prst="rect">
            <a:avLst/>
          </a:prstGeom>
        </p:spPr>
        <p:txBody>
          <a:bodyPr anchor="t" rtlCol="false" tIns="0" lIns="0" bIns="0" rIns="0">
            <a:spAutoFit/>
          </a:bodyPr>
          <a:lstStyle/>
          <a:p>
            <a:pPr algn="l">
              <a:lnSpc>
                <a:spcPts val="13718"/>
              </a:lnSpc>
            </a:pPr>
            <a:r>
              <a:rPr lang="en-US" sz="13190" spc="-831" b="true">
                <a:solidFill>
                  <a:srgbClr val="FFFFFF"/>
                </a:solidFill>
                <a:latin typeface="Garet Bold"/>
                <a:ea typeface="Garet Bold"/>
                <a:cs typeface="Garet Bold"/>
                <a:sym typeface="Garet Bold"/>
              </a:rPr>
              <a:t>RQ 01. Sistemas ​</a:t>
            </a:r>
          </a:p>
          <a:p>
            <a:pPr algn="l">
              <a:lnSpc>
                <a:spcPts val="13718"/>
              </a:lnSpc>
            </a:pPr>
            <a:r>
              <a:rPr lang="en-US" sz="13190" spc="-831" b="true">
                <a:solidFill>
                  <a:srgbClr val="FFFFFF"/>
                </a:solidFill>
                <a:latin typeface="Garet Bold"/>
                <a:ea typeface="Garet Bold"/>
                <a:cs typeface="Garet Bold"/>
                <a:sym typeface="Garet Bold"/>
              </a:rPr>
              <a:t>populares são antigos?</a:t>
            </a:r>
          </a:p>
        </p:txBody>
      </p:sp>
      <p:grpSp>
        <p:nvGrpSpPr>
          <p:cNvPr name="Group 7" id="7"/>
          <p:cNvGrpSpPr/>
          <p:nvPr/>
        </p:nvGrpSpPr>
        <p:grpSpPr>
          <a:xfrm rot="0">
            <a:off x="-2772499" y="0"/>
            <a:ext cx="3220422" cy="10500699"/>
            <a:chOff x="0" y="0"/>
            <a:chExt cx="848177" cy="2765616"/>
          </a:xfrm>
        </p:grpSpPr>
        <p:sp>
          <p:nvSpPr>
            <p:cNvPr name="Freeform 8" id="8"/>
            <p:cNvSpPr/>
            <p:nvPr/>
          </p:nvSpPr>
          <p:spPr>
            <a:xfrm flipH="false" flipV="false" rot="0">
              <a:off x="0" y="0"/>
              <a:ext cx="848177" cy="2765616"/>
            </a:xfrm>
            <a:custGeom>
              <a:avLst/>
              <a:gdLst/>
              <a:ahLst/>
              <a:cxnLst/>
              <a:rect r="r" b="b" t="t" l="l"/>
              <a:pathLst>
                <a:path h="2765616" w="848177">
                  <a:moveTo>
                    <a:pt x="0" y="0"/>
                  </a:moveTo>
                  <a:lnTo>
                    <a:pt x="848177" y="0"/>
                  </a:lnTo>
                  <a:lnTo>
                    <a:pt x="848177" y="2765616"/>
                  </a:lnTo>
                  <a:lnTo>
                    <a:pt x="0" y="2765616"/>
                  </a:lnTo>
                  <a:close/>
                </a:path>
              </a:pathLst>
            </a:custGeom>
            <a:solidFill>
              <a:srgbClr val="1E00FD"/>
            </a:solidFill>
          </p:spPr>
        </p:sp>
        <p:sp>
          <p:nvSpPr>
            <p:cNvPr name="TextBox 9" id="9"/>
            <p:cNvSpPr txBox="true"/>
            <p:nvPr/>
          </p:nvSpPr>
          <p:spPr>
            <a:xfrm>
              <a:off x="0" y="-38100"/>
              <a:ext cx="848177" cy="2803716"/>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2173553" y="-6753496"/>
            <a:ext cx="22378372" cy="22378372"/>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3EF9"/>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2300860" y="-947197"/>
            <a:ext cx="21303316" cy="20646464"/>
          </a:xfrm>
          <a:custGeom>
            <a:avLst/>
            <a:gdLst/>
            <a:ahLst/>
            <a:cxnLst/>
            <a:rect r="r" b="b" t="t" l="l"/>
            <a:pathLst>
              <a:path h="20646464" w="21303316">
                <a:moveTo>
                  <a:pt x="0" y="0"/>
                </a:moveTo>
                <a:lnTo>
                  <a:pt x="21303316" y="0"/>
                </a:lnTo>
                <a:lnTo>
                  <a:pt x="21303316" y="20646464"/>
                </a:lnTo>
                <a:lnTo>
                  <a:pt x="0" y="20646464"/>
                </a:lnTo>
                <a:lnTo>
                  <a:pt x="0" y="0"/>
                </a:lnTo>
                <a:close/>
              </a:path>
            </a:pathLst>
          </a:custGeom>
          <a:blipFill>
            <a:blip r:embed="rId6"/>
            <a:stretch>
              <a:fillRect l="0" t="0" r="0" b="0"/>
            </a:stretch>
          </a:blipFill>
        </p:spPr>
      </p:sp>
      <p:sp>
        <p:nvSpPr>
          <p:cNvPr name="TextBox 14" id="14"/>
          <p:cNvSpPr txBox="true"/>
          <p:nvPr/>
        </p:nvSpPr>
        <p:spPr>
          <a:xfrm rot="0">
            <a:off x="2405378" y="790439"/>
            <a:ext cx="14275721" cy="3181986"/>
          </a:xfrm>
          <a:prstGeom prst="rect">
            <a:avLst/>
          </a:prstGeom>
        </p:spPr>
        <p:txBody>
          <a:bodyPr anchor="t" rtlCol="false" tIns="0" lIns="0" bIns="0" rIns="0">
            <a:spAutoFit/>
          </a:bodyPr>
          <a:lstStyle/>
          <a:p>
            <a:pPr algn="ctr">
              <a:lnSpc>
                <a:spcPts val="8320"/>
              </a:lnSpc>
              <a:spcBef>
                <a:spcPct val="0"/>
              </a:spcBef>
            </a:pPr>
            <a:r>
              <a:rPr lang="en-US" b="true" sz="8000" spc="-504">
                <a:solidFill>
                  <a:srgbClr val="FFFFFF"/>
                </a:solidFill>
                <a:latin typeface="Garet Bold"/>
                <a:ea typeface="Garet Bold"/>
                <a:cs typeface="Garet Bold"/>
                <a:sym typeface="Garet Bold"/>
              </a:rPr>
              <a:t>RQ 02. Sistemas populares ​</a:t>
            </a:r>
          </a:p>
          <a:p>
            <a:pPr algn="ctr">
              <a:lnSpc>
                <a:spcPts val="8320"/>
              </a:lnSpc>
              <a:spcBef>
                <a:spcPct val="0"/>
              </a:spcBef>
            </a:pPr>
            <a:r>
              <a:rPr lang="en-US" b="true" sz="8000" spc="-504">
                <a:solidFill>
                  <a:srgbClr val="FFFFFF"/>
                </a:solidFill>
                <a:latin typeface="Garet Bold"/>
                <a:ea typeface="Garet Bold"/>
                <a:cs typeface="Garet Bold"/>
                <a:sym typeface="Garet Bold"/>
              </a:rPr>
              <a:t>recebem muita contribuição externa?​</a:t>
            </a:r>
          </a:p>
        </p:txBody>
      </p:sp>
      <p:sp>
        <p:nvSpPr>
          <p:cNvPr name="TextBox 15" id="15"/>
          <p:cNvSpPr txBox="true"/>
          <p:nvPr/>
        </p:nvSpPr>
        <p:spPr>
          <a:xfrm rot="0">
            <a:off x="4355604" y="4316594"/>
            <a:ext cx="9576792" cy="679450"/>
          </a:xfrm>
          <a:prstGeom prst="rect">
            <a:avLst/>
          </a:prstGeom>
        </p:spPr>
        <p:txBody>
          <a:bodyPr anchor="t" rtlCol="false" tIns="0" lIns="0" bIns="0" rIns="0">
            <a:spAutoFit/>
          </a:bodyPr>
          <a:lstStyle/>
          <a:p>
            <a:pPr algn="ctr">
              <a:lnSpc>
                <a:spcPts val="5599"/>
              </a:lnSpc>
              <a:spcBef>
                <a:spcPct val="0"/>
              </a:spcBef>
            </a:pPr>
            <a:r>
              <a:rPr lang="en-US" b="true" sz="3999">
                <a:solidFill>
                  <a:srgbClr val="FFFFFF"/>
                </a:solidFill>
                <a:latin typeface="Open Sans Bold"/>
                <a:ea typeface="Open Sans Bold"/>
                <a:cs typeface="Open Sans Bold"/>
                <a:sym typeface="Open Sans Bold"/>
              </a:rPr>
              <a:t>Métrica: total de pull requests aceitas​</a:t>
            </a:r>
          </a:p>
        </p:txBody>
      </p:sp>
      <p:sp>
        <p:nvSpPr>
          <p:cNvPr name="TextBox 16" id="16"/>
          <p:cNvSpPr txBox="true"/>
          <p:nvPr/>
        </p:nvSpPr>
        <p:spPr>
          <a:xfrm rot="0">
            <a:off x="2790356" y="5250349"/>
            <a:ext cx="13092266" cy="4203700"/>
          </a:xfrm>
          <a:prstGeom prst="rect">
            <a:avLst/>
          </a:prstGeom>
        </p:spPr>
        <p:txBody>
          <a:bodyPr anchor="t" rtlCol="false" tIns="0" lIns="0" bIns="0" rIns="0">
            <a:spAutoFit/>
          </a:bodyPr>
          <a:lstStyle/>
          <a:p>
            <a:pPr algn="l" marL="863599" indent="-431800" lvl="1">
              <a:lnSpc>
                <a:spcPts val="5599"/>
              </a:lnSpc>
              <a:buFont typeface="Arial"/>
              <a:buChar char="•"/>
            </a:pPr>
            <a:r>
              <a:rPr lang="en-US" sz="3999">
                <a:solidFill>
                  <a:srgbClr val="FFFFFF"/>
                </a:solidFill>
                <a:latin typeface="Open Sans"/>
                <a:ea typeface="Open Sans"/>
                <a:cs typeface="Open Sans"/>
                <a:sym typeface="Open Sans"/>
              </a:rPr>
              <a:t>Repositórios populares com uma comunidade ativa e que recebem muitas pull requests possuem mais estrelas que a média. ​</a:t>
            </a:r>
          </a:p>
          <a:p>
            <a:pPr algn="l" marL="863599" indent="-431800" lvl="1">
              <a:lnSpc>
                <a:spcPts val="5599"/>
              </a:lnSpc>
              <a:buFont typeface="Arial"/>
              <a:buChar char="•"/>
            </a:pPr>
            <a:r>
              <a:rPr lang="en-US" sz="3999">
                <a:solidFill>
                  <a:srgbClr val="FFFFFF"/>
                </a:solidFill>
                <a:latin typeface="Open Sans"/>
                <a:ea typeface="Open Sans"/>
                <a:cs typeface="Open Sans"/>
                <a:sym typeface="Open Sans"/>
              </a:rPr>
              <a:t>A alta visibilidade e o grande número de estrelas atraem novos contribuidores, resultando em um alto número de pull requests por repositório.</a:t>
            </a:r>
          </a:p>
        </p:txBody>
      </p:sp>
      <p:grpSp>
        <p:nvGrpSpPr>
          <p:cNvPr name="Group 17" id="17"/>
          <p:cNvGrpSpPr/>
          <p:nvPr/>
        </p:nvGrpSpPr>
        <p:grpSpPr>
          <a:xfrm rot="0">
            <a:off x="-2620099" y="0"/>
            <a:ext cx="24268214" cy="10653099"/>
            <a:chOff x="0" y="0"/>
            <a:chExt cx="6391628" cy="2805754"/>
          </a:xfrm>
        </p:grpSpPr>
        <p:sp>
          <p:nvSpPr>
            <p:cNvPr name="Freeform 18" id="18"/>
            <p:cNvSpPr/>
            <p:nvPr/>
          </p:nvSpPr>
          <p:spPr>
            <a:xfrm flipH="false" flipV="false" rot="0">
              <a:off x="0" y="0"/>
              <a:ext cx="6391628" cy="2805754"/>
            </a:xfrm>
            <a:custGeom>
              <a:avLst/>
              <a:gdLst/>
              <a:ahLst/>
              <a:cxnLst/>
              <a:rect r="r" b="b" t="t" l="l"/>
              <a:pathLst>
                <a:path h="2805754" w="6391628">
                  <a:moveTo>
                    <a:pt x="0" y="0"/>
                  </a:moveTo>
                  <a:lnTo>
                    <a:pt x="6391628" y="0"/>
                  </a:lnTo>
                  <a:lnTo>
                    <a:pt x="6391628" y="2805754"/>
                  </a:lnTo>
                  <a:lnTo>
                    <a:pt x="0" y="2805754"/>
                  </a:lnTo>
                  <a:close/>
                </a:path>
              </a:pathLst>
            </a:custGeom>
            <a:solidFill>
              <a:srgbClr val="1E00FD"/>
            </a:solidFill>
          </p:spPr>
        </p:sp>
        <p:sp>
          <p:nvSpPr>
            <p:cNvPr name="TextBox 19" id="19"/>
            <p:cNvSpPr txBox="true"/>
            <p:nvPr/>
          </p:nvSpPr>
          <p:spPr>
            <a:xfrm>
              <a:off x="0" y="-38100"/>
              <a:ext cx="6391628" cy="2843854"/>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2993120" y="-16697093"/>
            <a:ext cx="21995576" cy="21693137"/>
          </a:xfrm>
          <a:custGeom>
            <a:avLst/>
            <a:gdLst/>
            <a:ahLst/>
            <a:cxnLst/>
            <a:rect r="r" b="b" t="t" l="l"/>
            <a:pathLst>
              <a:path h="21693137" w="21995576">
                <a:moveTo>
                  <a:pt x="0" y="0"/>
                </a:moveTo>
                <a:lnTo>
                  <a:pt x="21995576" y="0"/>
                </a:lnTo>
                <a:lnTo>
                  <a:pt x="21995576" y="21693137"/>
                </a:lnTo>
                <a:lnTo>
                  <a:pt x="0" y="21693137"/>
                </a:lnTo>
                <a:lnTo>
                  <a:pt x="0" y="0"/>
                </a:lnTo>
                <a:close/>
              </a:path>
            </a:pathLst>
          </a:custGeom>
          <a:blipFill>
            <a:blip r:embed="rId7"/>
            <a:stretch>
              <a:fillRect l="0" t="0" r="0" b="0"/>
            </a:stretch>
          </a:blipFill>
        </p:spPr>
      </p:sp>
      <p:sp>
        <p:nvSpPr>
          <p:cNvPr name="Freeform 21" id="21"/>
          <p:cNvSpPr/>
          <p:nvPr/>
        </p:nvSpPr>
        <p:spPr>
          <a:xfrm flipH="false" flipV="false" rot="0">
            <a:off x="10036587" y="2711239"/>
            <a:ext cx="12391296" cy="12612006"/>
          </a:xfrm>
          <a:custGeom>
            <a:avLst/>
            <a:gdLst/>
            <a:ahLst/>
            <a:cxnLst/>
            <a:rect r="r" b="b" t="t" l="l"/>
            <a:pathLst>
              <a:path h="12612006" w="12391296">
                <a:moveTo>
                  <a:pt x="0" y="0"/>
                </a:moveTo>
                <a:lnTo>
                  <a:pt x="12391296" y="0"/>
                </a:lnTo>
                <a:lnTo>
                  <a:pt x="12391296" y="12612006"/>
                </a:lnTo>
                <a:lnTo>
                  <a:pt x="0" y="12612006"/>
                </a:lnTo>
                <a:lnTo>
                  <a:pt x="0" y="0"/>
                </a:lnTo>
                <a:close/>
              </a:path>
            </a:pathLst>
          </a:custGeom>
          <a:blipFill>
            <a:blip r:embed="rId8"/>
            <a:stretch>
              <a:fillRect l="0" t="0" r="0" b="0"/>
            </a:stretch>
          </a:blipFill>
        </p:spPr>
      </p:sp>
      <p:sp>
        <p:nvSpPr>
          <p:cNvPr name="TextBox 22" id="22"/>
          <p:cNvSpPr txBox="true"/>
          <p:nvPr/>
        </p:nvSpPr>
        <p:spPr>
          <a:xfrm rot="0">
            <a:off x="1799032" y="895350"/>
            <a:ext cx="14433203" cy="2432050"/>
          </a:xfrm>
          <a:prstGeom prst="rect">
            <a:avLst/>
          </a:prstGeom>
        </p:spPr>
        <p:txBody>
          <a:bodyPr anchor="t" rtlCol="false" tIns="0" lIns="0" bIns="0" rIns="0">
            <a:spAutoFit/>
          </a:bodyPr>
          <a:lstStyle/>
          <a:p>
            <a:pPr algn="ctr">
              <a:lnSpc>
                <a:spcPts val="9799"/>
              </a:lnSpc>
              <a:spcBef>
                <a:spcPct val="0"/>
              </a:spcBef>
            </a:pPr>
            <a:r>
              <a:rPr lang="en-US" b="true" sz="6999">
                <a:solidFill>
                  <a:srgbClr val="FFFFFF"/>
                </a:solidFill>
                <a:latin typeface="Open Sans Bold"/>
                <a:ea typeface="Open Sans Bold"/>
                <a:cs typeface="Open Sans Bold"/>
                <a:sym typeface="Open Sans Bold"/>
              </a:rPr>
              <a:t>RQ 04. Sistemas populares ​</a:t>
            </a:r>
          </a:p>
          <a:p>
            <a:pPr algn="ctr">
              <a:lnSpc>
                <a:spcPts val="9799"/>
              </a:lnSpc>
              <a:spcBef>
                <a:spcPct val="0"/>
              </a:spcBef>
            </a:pPr>
            <a:r>
              <a:rPr lang="en-US" b="true" sz="6999">
                <a:solidFill>
                  <a:srgbClr val="FFFFFF"/>
                </a:solidFill>
                <a:latin typeface="Open Sans Bold"/>
                <a:ea typeface="Open Sans Bold"/>
                <a:cs typeface="Open Sans Bold"/>
                <a:sym typeface="Open Sans Bold"/>
              </a:rPr>
              <a:t>são atualizados com frequência?​</a:t>
            </a:r>
          </a:p>
        </p:txBody>
      </p:sp>
      <p:sp>
        <p:nvSpPr>
          <p:cNvPr name="TextBox 23" id="23"/>
          <p:cNvSpPr txBox="true"/>
          <p:nvPr/>
        </p:nvSpPr>
        <p:spPr>
          <a:xfrm rot="0">
            <a:off x="4077667" y="3756240"/>
            <a:ext cx="10132665" cy="679450"/>
          </a:xfrm>
          <a:prstGeom prst="rect">
            <a:avLst/>
          </a:prstGeom>
        </p:spPr>
        <p:txBody>
          <a:bodyPr anchor="t" rtlCol="false" tIns="0" lIns="0" bIns="0" rIns="0">
            <a:spAutoFit/>
          </a:bodyPr>
          <a:lstStyle/>
          <a:p>
            <a:pPr algn="ctr">
              <a:lnSpc>
                <a:spcPts val="5599"/>
              </a:lnSpc>
              <a:spcBef>
                <a:spcPct val="0"/>
              </a:spcBef>
            </a:pPr>
            <a:r>
              <a:rPr lang="en-US" b="true" sz="3999">
                <a:solidFill>
                  <a:srgbClr val="FFFFFF"/>
                </a:solidFill>
                <a:latin typeface="Open Sans Bold"/>
                <a:ea typeface="Open Sans Bold"/>
                <a:cs typeface="Open Sans Bold"/>
                <a:sym typeface="Open Sans Bold"/>
              </a:rPr>
              <a:t>Métrica: tempo até a última atualização​</a:t>
            </a:r>
          </a:p>
        </p:txBody>
      </p:sp>
      <p:sp>
        <p:nvSpPr>
          <p:cNvPr name="TextBox 24" id="24"/>
          <p:cNvSpPr txBox="true"/>
          <p:nvPr/>
        </p:nvSpPr>
        <p:spPr>
          <a:xfrm rot="0">
            <a:off x="1885390" y="4929369"/>
            <a:ext cx="13980733" cy="4311650"/>
          </a:xfrm>
          <a:prstGeom prst="rect">
            <a:avLst/>
          </a:prstGeom>
        </p:spPr>
        <p:txBody>
          <a:bodyPr anchor="t" rtlCol="false" tIns="0" lIns="0" bIns="0" rIns="0">
            <a:spAutoFit/>
          </a:bodyPr>
          <a:lstStyle/>
          <a:p>
            <a:pPr algn="l" marL="755652" indent="-377826" lvl="1">
              <a:lnSpc>
                <a:spcPts val="4900"/>
              </a:lnSpc>
              <a:buFont typeface="Arial"/>
              <a:buChar char="•"/>
            </a:pPr>
            <a:r>
              <a:rPr lang="en-US" sz="3500">
                <a:solidFill>
                  <a:srgbClr val="FFFFFF"/>
                </a:solidFill>
                <a:latin typeface="Open Sans"/>
                <a:ea typeface="Open Sans"/>
                <a:cs typeface="Open Sans"/>
                <a:sym typeface="Open Sans"/>
              </a:rPr>
              <a:t>Projetos populares são ativamente mantidos. ​</a:t>
            </a:r>
          </a:p>
          <a:p>
            <a:pPr algn="l" marL="755652" indent="-377826" lvl="1">
              <a:lnSpc>
                <a:spcPts val="4900"/>
              </a:lnSpc>
              <a:buFont typeface="Arial"/>
              <a:buChar char="•"/>
            </a:pPr>
            <a:r>
              <a:rPr lang="en-US" sz="3500">
                <a:solidFill>
                  <a:srgbClr val="FFFFFF"/>
                </a:solidFill>
                <a:latin typeface="Open Sans"/>
                <a:ea typeface="Open Sans"/>
                <a:cs typeface="Open Sans"/>
                <a:sym typeface="Open Sans"/>
              </a:rPr>
              <a:t>Espera-se que o tempo desde a última atualização seja baixo da média, indicando que a base de código está em constante desenvolvimento.​</a:t>
            </a:r>
          </a:p>
          <a:p>
            <a:pPr algn="l" marL="755652" indent="-377826" lvl="1">
              <a:lnSpc>
                <a:spcPts val="4900"/>
              </a:lnSpc>
              <a:buFont typeface="Arial"/>
              <a:buChar char="•"/>
            </a:pPr>
            <a:r>
              <a:rPr lang="en-US" sz="3500">
                <a:solidFill>
                  <a:srgbClr val="FFFFFF"/>
                </a:solidFill>
                <a:latin typeface="Open Sans"/>
                <a:ea typeface="Open Sans"/>
                <a:cs typeface="Open Sans"/>
                <a:sym typeface="Open Sans"/>
              </a:rPr>
              <a:t>Repositórios com longos períodos sem atualizações, mesmo que sejam populares, podem estar em fase de hibernação ou abandonados.</a:t>
            </a:r>
          </a:p>
        </p:txBody>
      </p:sp>
    </p:spTree>
  </p:cSld>
  <p:clrMapOvr>
    <a:masterClrMapping/>
  </p:clrMapOvr>
  <p:transition spd="slow">
    <p:fade/>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2927248">
            <a:off x="-5754509" y="5370571"/>
            <a:ext cx="12739531" cy="4495993"/>
          </a:xfrm>
          <a:custGeom>
            <a:avLst/>
            <a:gdLst/>
            <a:ahLst/>
            <a:cxnLst/>
            <a:rect r="r" b="b" t="t" l="l"/>
            <a:pathLst>
              <a:path h="4495993" w="12739531">
                <a:moveTo>
                  <a:pt x="0" y="0"/>
                </a:moveTo>
                <a:lnTo>
                  <a:pt x="12739530" y="0"/>
                </a:lnTo>
                <a:lnTo>
                  <a:pt x="12739530" y="4495993"/>
                </a:lnTo>
                <a:lnTo>
                  <a:pt x="0" y="4495993"/>
                </a:lnTo>
                <a:lnTo>
                  <a:pt x="0" y="0"/>
                </a:lnTo>
                <a:close/>
              </a:path>
            </a:pathLst>
          </a:custGeom>
          <a:blipFill>
            <a:blip r:embed="rId2"/>
            <a:stretch>
              <a:fillRect l="0" t="0" r="0" b="0"/>
            </a:stretch>
          </a:blipFill>
        </p:spPr>
      </p:sp>
      <p:sp>
        <p:nvSpPr>
          <p:cNvPr name="Freeform 3" id="3"/>
          <p:cNvSpPr/>
          <p:nvPr/>
        </p:nvSpPr>
        <p:spPr>
          <a:xfrm flipH="false" flipV="false" rot="0">
            <a:off x="14552515" y="-2310977"/>
            <a:ext cx="11894220" cy="5734005"/>
          </a:xfrm>
          <a:custGeom>
            <a:avLst/>
            <a:gdLst/>
            <a:ahLst/>
            <a:cxnLst/>
            <a:rect r="r" b="b" t="t" l="l"/>
            <a:pathLst>
              <a:path h="5734005" w="11894220">
                <a:moveTo>
                  <a:pt x="0" y="0"/>
                </a:moveTo>
                <a:lnTo>
                  <a:pt x="11894221" y="0"/>
                </a:lnTo>
                <a:lnTo>
                  <a:pt x="11894221" y="5734006"/>
                </a:lnTo>
                <a:lnTo>
                  <a:pt x="0" y="5734006"/>
                </a:lnTo>
                <a:lnTo>
                  <a:pt x="0" y="0"/>
                </a:lnTo>
                <a:close/>
              </a:path>
            </a:pathLst>
          </a:custGeom>
          <a:blipFill>
            <a:blip r:embed="rId3"/>
            <a:stretch>
              <a:fillRect l="0" t="0" r="0" b="0"/>
            </a:stretch>
          </a:blipFill>
        </p:spPr>
      </p:sp>
      <p:sp>
        <p:nvSpPr>
          <p:cNvPr name="TextBox 4" id="4"/>
          <p:cNvSpPr txBox="true"/>
          <p:nvPr/>
        </p:nvSpPr>
        <p:spPr>
          <a:xfrm rot="0">
            <a:off x="2925388" y="965990"/>
            <a:ext cx="11627127" cy="2809240"/>
          </a:xfrm>
          <a:prstGeom prst="rect">
            <a:avLst/>
          </a:prstGeom>
        </p:spPr>
        <p:txBody>
          <a:bodyPr anchor="t" rtlCol="false" tIns="0" lIns="0" bIns="0" rIns="0">
            <a:spAutoFit/>
          </a:bodyPr>
          <a:lstStyle/>
          <a:p>
            <a:pPr algn="l">
              <a:lnSpc>
                <a:spcPts val="7279"/>
              </a:lnSpc>
            </a:pPr>
            <a:r>
              <a:rPr lang="en-US" sz="6999" spc="-440" b="true">
                <a:solidFill>
                  <a:srgbClr val="FFFFFF"/>
                </a:solidFill>
                <a:latin typeface="Garet Bold"/>
                <a:ea typeface="Garet Bold"/>
                <a:cs typeface="Garet Bold"/>
                <a:sym typeface="Garet Bold"/>
              </a:rPr>
              <a:t>RQ 05. Sistemas populares ​</a:t>
            </a:r>
          </a:p>
          <a:p>
            <a:pPr algn="l">
              <a:lnSpc>
                <a:spcPts val="7279"/>
              </a:lnSpc>
            </a:pPr>
            <a:r>
              <a:rPr lang="en-US" sz="6999" spc="-440" b="true">
                <a:solidFill>
                  <a:srgbClr val="FFFFFF"/>
                </a:solidFill>
                <a:latin typeface="Garet Bold"/>
                <a:ea typeface="Garet Bold"/>
                <a:cs typeface="Garet Bold"/>
                <a:sym typeface="Garet Bold"/>
              </a:rPr>
              <a:t>são escritos nas linguagens mais populares?​</a:t>
            </a:r>
          </a:p>
        </p:txBody>
      </p:sp>
      <p:sp>
        <p:nvSpPr>
          <p:cNvPr name="TextBox 5" id="5"/>
          <p:cNvSpPr txBox="true"/>
          <p:nvPr/>
        </p:nvSpPr>
        <p:spPr>
          <a:xfrm rot="0">
            <a:off x="2925388" y="4127655"/>
            <a:ext cx="13365510" cy="596900"/>
          </a:xfrm>
          <a:prstGeom prst="rect">
            <a:avLst/>
          </a:prstGeom>
        </p:spPr>
        <p:txBody>
          <a:bodyPr anchor="t" rtlCol="false" tIns="0" lIns="0" bIns="0" rIns="0">
            <a:spAutoFit/>
          </a:bodyPr>
          <a:lstStyle/>
          <a:p>
            <a:pPr algn="ctr">
              <a:lnSpc>
                <a:spcPts val="4900"/>
              </a:lnSpc>
              <a:spcBef>
                <a:spcPct val="0"/>
              </a:spcBef>
            </a:pPr>
            <a:r>
              <a:rPr lang="en-US" b="true" sz="3500">
                <a:solidFill>
                  <a:srgbClr val="FFFFFF"/>
                </a:solidFill>
                <a:latin typeface="Open Sans Bold"/>
                <a:ea typeface="Open Sans Bold"/>
                <a:cs typeface="Open Sans Bold"/>
                <a:sym typeface="Open Sans Bold"/>
              </a:rPr>
              <a:t>Métrica: linguagem primária de cada um desses repositórios​</a:t>
            </a:r>
          </a:p>
        </p:txBody>
      </p:sp>
      <p:sp>
        <p:nvSpPr>
          <p:cNvPr name="TextBox 6" id="6"/>
          <p:cNvSpPr txBox="true"/>
          <p:nvPr/>
        </p:nvSpPr>
        <p:spPr>
          <a:xfrm rot="0">
            <a:off x="2783756" y="5076825"/>
            <a:ext cx="14475544" cy="4311650"/>
          </a:xfrm>
          <a:prstGeom prst="rect">
            <a:avLst/>
          </a:prstGeom>
        </p:spPr>
        <p:txBody>
          <a:bodyPr anchor="t" rtlCol="false" tIns="0" lIns="0" bIns="0" rIns="0">
            <a:spAutoFit/>
          </a:bodyPr>
          <a:lstStyle/>
          <a:p>
            <a:pPr algn="l" marL="755651" indent="-377825" lvl="1">
              <a:lnSpc>
                <a:spcPts val="4900"/>
              </a:lnSpc>
              <a:buFont typeface="Arial"/>
              <a:buChar char="•"/>
            </a:pPr>
            <a:r>
              <a:rPr lang="en-US" sz="3500">
                <a:solidFill>
                  <a:srgbClr val="FFFFFF"/>
                </a:solidFill>
                <a:latin typeface="Open Sans"/>
                <a:ea typeface="Open Sans"/>
                <a:cs typeface="Open Sans"/>
                <a:sym typeface="Open Sans"/>
              </a:rPr>
              <a:t>A escolha da linguagem de programação influencia diretamente a visibilidade e a popularidade. ​</a:t>
            </a:r>
          </a:p>
          <a:p>
            <a:pPr algn="l" marL="755651" indent="-377825" lvl="1">
              <a:lnSpc>
                <a:spcPts val="4900"/>
              </a:lnSpc>
              <a:buFont typeface="Arial"/>
              <a:buChar char="•"/>
            </a:pPr>
            <a:r>
              <a:rPr lang="en-US" sz="3500">
                <a:solidFill>
                  <a:srgbClr val="FFFFFF"/>
                </a:solidFill>
                <a:latin typeface="Open Sans"/>
                <a:ea typeface="Open Sans"/>
                <a:cs typeface="Open Sans"/>
                <a:sym typeface="Open Sans"/>
              </a:rPr>
              <a:t>As linguagens mais populares (como JavaScript, Python, Java, etc.) têm grandes comunidades de desenvolvedores, o que facilita o aumento de estrelas e contribuições. ​</a:t>
            </a:r>
          </a:p>
          <a:p>
            <a:pPr algn="l" marL="755651" indent="-377825" lvl="1">
              <a:lnSpc>
                <a:spcPts val="4900"/>
              </a:lnSpc>
              <a:buFont typeface="Arial"/>
              <a:buChar char="•"/>
            </a:pPr>
            <a:r>
              <a:rPr lang="en-US" sz="3500">
                <a:solidFill>
                  <a:srgbClr val="FFFFFF"/>
                </a:solidFill>
                <a:latin typeface="Open Sans"/>
                <a:ea typeface="Open Sans"/>
                <a:cs typeface="Open Sans"/>
                <a:sym typeface="Open Sans"/>
              </a:rPr>
              <a:t>Portanto, a maioria dos repositórios populares na amostra será escrita em uma das linguagens mais usadas no mercado.</a:t>
            </a: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DAGxqXl3LSE</dc:identifier>
  <dcterms:modified xsi:type="dcterms:W3CDTF">2011-08-01T06:04:30Z</dcterms:modified>
  <cp:revision>1</cp:revision>
  <dc:title>Características de repositórios populares​</dc:title>
</cp:coreProperties>
</file>

<file path=docProps/thumbnail.jpeg>
</file>